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9.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3.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ppt/tags/tag7.xml" ContentType="application/vnd.openxmlformats-officedocument.presentationml.tag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docProps/app.xml" ContentType="application/vnd.openxmlformats-officedocument.extended-properties+xml"/>
  <Override PartName="/ppt/tags/tag16.xml" ContentType="application/vnd.openxmlformats-officedocument.presentationml.tags+xml"/>
  <Override PartName="/ppt/tags/tag15.xml" ContentType="application/vnd.openxmlformats-officedocument.presentationml.tags+xml"/>
  <Override PartName="/ppt/tags/tag22.xml" ContentType="application/vnd.openxmlformats-officedocument.presentationml.tags+xml"/>
  <Override PartName="/ppt/tags/tag18.xml" ContentType="application/vnd.openxmlformats-officedocument.presentationml.tags+xml"/>
  <Override PartName="/ppt/tags/tag23.xml" ContentType="application/vnd.openxmlformats-officedocument.presentationml.tags+xml"/>
  <Override PartName="/ppt/tags/tag20.xml" ContentType="application/vnd.openxmlformats-officedocument.presentationml.tags+xml"/>
  <Override PartName="/ppt/tags/tag24.xml" ContentType="application/vnd.openxmlformats-officedocument.presentationml.tags+xml"/>
  <Override PartName="/ppt/tags/tag17.xml" ContentType="application/vnd.openxmlformats-officedocument.presentationml.tags+xml"/>
  <Override PartName="/ppt/tags/tag25.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30"/>
  </p:notesMasterIdLst>
  <p:handoutMasterIdLst>
    <p:handoutMasterId r:id="rId31"/>
  </p:handoutMasterIdLst>
  <p:sldIdLst>
    <p:sldId id="316" r:id="rId6"/>
    <p:sldId id="257" r:id="rId7"/>
    <p:sldId id="293" r:id="rId8"/>
    <p:sldId id="295" r:id="rId9"/>
    <p:sldId id="320" r:id="rId10"/>
    <p:sldId id="307" r:id="rId11"/>
    <p:sldId id="328" r:id="rId12"/>
    <p:sldId id="287" r:id="rId13"/>
    <p:sldId id="318" r:id="rId14"/>
    <p:sldId id="305" r:id="rId15"/>
    <p:sldId id="319" r:id="rId16"/>
    <p:sldId id="259" r:id="rId17"/>
    <p:sldId id="308" r:id="rId18"/>
    <p:sldId id="297" r:id="rId19"/>
    <p:sldId id="298" r:id="rId20"/>
    <p:sldId id="323" r:id="rId21"/>
    <p:sldId id="326" r:id="rId22"/>
    <p:sldId id="311" r:id="rId23"/>
    <p:sldId id="327" r:id="rId24"/>
    <p:sldId id="324" r:id="rId25"/>
    <p:sldId id="280" r:id="rId26"/>
    <p:sldId id="291" r:id="rId27"/>
    <p:sldId id="290" r:id="rId28"/>
    <p:sldId id="26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9" clrIdx="6">
    <p:extLst>
      <p:ext uri="{19B8F6BF-5375-455C-9EA6-DF929625EA0E}">
        <p15:presenceInfo xmlns:p15="http://schemas.microsoft.com/office/powerpoint/2012/main" userId="S::vrx6@cdc.gov::3a8cfc38-f48f-4f28-85d9-0952e21c9697" providerId="AD"/>
      </p:ext>
    </p:extLst>
  </p:cmAuthor>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24" clrIdx="1">
    <p:extLst>
      <p:ext uri="{19B8F6BF-5375-455C-9EA6-DF929625EA0E}">
        <p15:presenceInfo xmlns:p15="http://schemas.microsoft.com/office/powerpoint/2012/main" userId="S::jshogren@rti.org::b8ac11d4-25b8-47fb-add8-e9c5ea412aae" providerId="AD"/>
      </p:ext>
    </p:extLst>
  </p:cmAuthor>
  <p:cmAuthor id="3" name="Linda Wilson" initials="LW" lastIdx="10" clrIdx="2">
    <p:extLst>
      <p:ext uri="{19B8F6BF-5375-455C-9EA6-DF929625EA0E}">
        <p15:presenceInfo xmlns:p15="http://schemas.microsoft.com/office/powerpoint/2012/main" userId="Linda Wilson" providerId="None"/>
      </p:ext>
    </p:extLst>
  </p:cmAuthor>
  <p:cmAuthor id="4" name="Aiken, Merrie" initials="AM" lastIdx="39"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K(" lastIdx="30"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5169" autoAdjust="0"/>
  </p:normalViewPr>
  <p:slideViewPr>
    <p:cSldViewPr snapToGrid="0">
      <p:cViewPr varScale="1">
        <p:scale>
          <a:sx n="24" d="100"/>
          <a:sy n="24" d="100"/>
        </p:scale>
        <p:origin x="916"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2" d="100"/>
          <a:sy n="62" d="100"/>
        </p:scale>
        <p:origin x="313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16-CLEANING-LoRes.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dIuRI9Opjn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Based on the table, invite one or two participants to respond to the question, either orally or in the chat: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Who cleans different surfaces and items in your facility? What surfaces and items could be missed because everyone assumes someone else is responsible for cleaning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this opportunity to reinforce that the entire healthcare team has a role to play in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 on the responses to introduce the next activity.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small groups, participants will talk through common cleaning and disinfection scenarios in healthcare.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activity is intended to continue encouraging participants to apply the training concepts to their daily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makeup of your group, you may wish to provide different scenarios. Please keep in mind:</a:t>
            </a:r>
          </a:p>
          <a:p>
            <a:pPr marL="1143000" lvl="2" indent="-228600">
              <a:lnSpc>
                <a:spcPct val="107000"/>
              </a:lnSpc>
              <a:buFont typeface="Wingdings" panose="05000000000000000000" pitchFamily="2" charset="2"/>
              <a:buChar char=""/>
            </a:pPr>
            <a:r>
              <a:rPr lang="en-US" sz="1100" dirty="0">
                <a:effectLst/>
                <a:latin typeface="Calibri"/>
                <a:ea typeface="Calibri" panose="020F0502020204030204" pitchFamily="34" charset="0"/>
                <a:cs typeface="Calibri"/>
              </a:rPr>
              <a:t>Regardless of your group, include a combination of clinical scenarios (i.e., that involve direct patient care) and non-clinical scenarios. This combination will help </a:t>
            </a:r>
            <a:r>
              <a:rPr lang="en-US" sz="1100" dirty="0">
                <a:latin typeface="Calibri"/>
                <a:ea typeface="Calibri" panose="020F0502020204030204" pitchFamily="34" charset="0"/>
                <a:cs typeface="Calibri"/>
              </a:rPr>
              <a:t>your group</a:t>
            </a:r>
            <a:r>
              <a:rPr lang="en-US" sz="1100" dirty="0">
                <a:effectLst/>
                <a:latin typeface="Calibri"/>
                <a:ea typeface="Calibri" panose="020F0502020204030204" pitchFamily="34" charset="0"/>
                <a:cs typeface="Calibri"/>
              </a:rPr>
              <a:t> remember that the entire healthcare team is responsible for a clean environment.</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Although hand hygiene is an important part of infection control, try to choose scenarios that involve more than hand hygiene. </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possible, try not to place participants in breakout rooms according to their job responsibilities or experience: a mix of people considering a scenario will make for richer discussion.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breakout rooms appropriate to your virtual platform to divide participants into groups.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webinar platform allows for it, you may invite participants to choose their own breakout room.</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Ideally, the groups should have no more than five people each.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number of participants per group does not need to be exact, but if the breakdown is uneven, be prepared to ask for volunteers to shift groups as needed.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groups can discuss the same scenario.</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needed, provide instructions related to the breakout room format, such as how to ask you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 the groups that they have 10 minutes to discuss a scenario.</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each to identify a spokesperson who will be willing to report back to the broader group.</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think more about the instances in the table that we’ve just created.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these instances, who does the cleaning and disinfection? Is it done by us or by others on the healthcare team? What surfaces and items might get missed because everyone assumes someone else is responsible for cleaning them? Can anyone share their thoughts?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from one or two volunteers.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It’s important for us to think about the whole healthcare team, because we all have a role to play in cleaning and disinfection.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we will spend some time looking deeper at three common scenarios, as shown on the slide. The scenarios are:</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need an item from a shared cart for a sterile procedure. </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have finished examining a patient and are writing notes in the patient record.</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are picking up a patient’s tray after lunch.</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divide into small groups to work through one of these scenarios.”</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Provide brief instructions on how to choose a breakout room and any other technical notes.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your small groups, try to identify all the aspects of cleaning and disinfection that are important for infection control in your scenario. Imagine yourself ‘in’ the scene and discuss the following questions:</a:t>
            </a: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 this scenario, where are the risks for germs to spread?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questions about cleaning and disinfection should we be asking?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actions should we take?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“Even if the scenario for your group is not something you personally perform as part of your job, think about the healthcare team and how everyone works to keep a clean environment.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 remind you when you have a few minutes left, and when we come back together, one volunteer from your group can report on your discussion. Okay, let’s go!”</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10 minutes, begin giving groups a message about their remaining time.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Reconvene the groups.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each group to share the highlights of their discussion.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capture key points on a new slide.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and welcome back! Now we’ll talk through some of the things that came up in your discussion.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Who would like to speak from Group 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339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Briefly open the floor for final thoughts and any questions or areas of confusion.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the question.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job! Before we move on, I just want to open it up in case, during your discussions, there were any unanswered questions or things that you’d like to clarify.”</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20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 Cleaning and Disinfection Matter in Healthcare? bit.ly/</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WhyCleanAndDis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wish to refer to the Content Outline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Episode 20 for additional discussion points.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talked about the ways that cleaning and disinfection are part of our daily work life and how they work. Remember, cleaning is an important step because, if we try to disinfect something that isn’t clean, the disinfectant might not work. And we need disinfectants to kill germs. Now let’s take a few minutes to talk about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so important in healthcare.”</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orally or in the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20 for additional discussion points.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“Cleaning and disinfection are critical in healthcare for many reasons.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common sense that we don’t want a dirty environment for our patients – but why is that? Does anyone have any thoughts?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One reason is because, in healthcare, we have patients who are ill and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not be able to fight off infections as well as someone who is healthy. Germs are more likely to cause problems in these patients because their immune defenses might not be as strong as someone who’s healthy.</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possible to see how some patients might be at risk of infection, such as if they have burns or wounds, or if they’re having a procedure when germs could get into their bodies, such as getting an IV or a catheter. But many patients’ risks for infection can’t be seen, like when a patient’s immune system is weak because of the medication in their cancer treatment.”</a:t>
            </a:r>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20 of the video series provides additional talking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keep the healthcare environment clean to stop germs from spreading.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places that you can think of that need to be cleaned and disinfected often?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lot in healthcare! Think about patient rooms. When a patient leaves a room or is discharged, before a new patient goes into that room, it should be cleaned and disinfected to make sure germs don’t spread.</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about high-touch surfaces?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also clean and disinfect things that get touched a lot, such as bed rails, keyboards, and light switches. These ‘high-touch surfaces’ need that frequent cleaning and disinfection.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else?</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also important to clean and disinfect things in healthcare that aren’t touched or shared as often but tend to be dirty and have a lot of germs on them, like toilet seats.”</a:t>
            </a:r>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22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Why Does Contact Time Matter for Disinfection? </a:t>
            </a:r>
            <a:r>
              <a:rPr lang="en-US" sz="1800" dirty="0">
                <a:effectLst/>
                <a:latin typeface="Calibri" panose="020F0502020204030204" pitchFamily="34" charset="0"/>
                <a:ea typeface="Calibri" panose="020F0502020204030204" pitchFamily="34" charset="0"/>
              </a:rPr>
              <a:t>bit.ly/</a:t>
            </a:r>
            <a:r>
              <a:rPr lang="en-US" sz="1800" dirty="0" err="1">
                <a:effectLst/>
                <a:latin typeface="Calibri" panose="020F0502020204030204" pitchFamily="34" charset="0"/>
                <a:ea typeface="Calibri" panose="020F0502020204030204" pitchFamily="34" charset="0"/>
              </a:rPr>
              <a:t>WhyContactTime</a:t>
            </a:r>
            <a:r>
              <a:rPr lang="en-US"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22 for additional discussion points.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time allows, feel free to show the video or to share it as an extension activity. </a:t>
            </a:r>
          </a:p>
          <a:p>
            <a:pPr marL="285750" marR="0" indent="-285750">
              <a:lnSpc>
                <a:spcPct val="107000"/>
              </a:lnSpc>
              <a:spcBef>
                <a:spcPts val="0"/>
              </a:spcBef>
              <a:spcAft>
                <a:spcPts val="800"/>
              </a:spcAft>
              <a:buFont typeface="Arial" panose="020B0604020202020204" pitchFamily="34" charset="0"/>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of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 hour.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cleaning and disinfection.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they? What is the difference between them? And why do they matter?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in chat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https://www.epa.gov/sites/production/files/2020-12/documents/list_n_how-to_infographic_final_0.pdf</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3171479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cleaning and disinfection and why it’s so important to do them correctly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23</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difference between cleaning and disinfection and discuss why it is important to follow the label instructions on a disinfectant product.”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your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your role, and whether cleaning and disinfection play a big part, or a smaller part, in your work responsibilities. I’ll start!”</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the poll feature for your platform to ask participants about the definitions of cleaning and disinfection.</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killing germs. Disinfecting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a type of cleaning (cleaning with chemicals).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Cleaning is a type of disinfecting (disinfecting with soap or detergent).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Disinfecting is killing germs. Cleaning is removing dirt and some germs.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platform you are using does not have a poll feature, you may choose to ask participants to enter their responses in the chat.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clean and we disinfect a lot in healthcare, but what’s the difference?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do a quick poll. Pick the sentence that best describes cleaning and disinfection.”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participants to respond to poll options, and then display poll results.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doing that. The correct answer is that cleaning removes dust, dirt, and grime, including organic material like blood, and some germs. Disinfection kills germs. We’re going to learn more about cleaning and disinfection today and why they’re so important in healthcare.” </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63272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the following slides summarize content from Episode 16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Cleaning? Disinfection? What’s the Difference?” http://bit.ly/CleanAndDis. You may wish to refer to the Content Outline for Episode 16 for additional discussion points.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participants think about moments in their daily work when they might clean or disinfect surfaces or objects.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make note of their thoughts.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get started.</a:t>
            </a: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watch this episode of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the CDC’s Dr. Abby Carlson, start thinking about your workday. In your participant booklet, jot down instances when it may be important to clean, or disinfect, or both.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let’s watch the video to make sure everyone is on the same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https://www.cdc.gov/infectioncontrol/projectfirstline/videos/Ep16-CLEANING-LoRes.mp4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en-US"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https://www.youtube.com/watch?v=dIuRI9OpjnY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heard from Dr. Carlson, cleaning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removes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visible dirt, dust, spills, smears, and grime, including organic material like blood, as well as some germs, from surfaces. It’s important to clean before disinfecting because dirt and grime can make disinfectants not work as well. And we need disinfectants to work 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kill</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germs on surfaces or objects.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you already know the difference between cleaning and disinfection? Or is there anything about these definitions that was new to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Acknowledge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 thoughts they wrote down about the cleaning and disinfection that they do in their daily work.</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participants in a full-group discussion: </a:t>
            </a: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At the workplace, when do we clean?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When do we disinfect?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And what objects are cleaned and disinfected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create a table such as the one on the slide in their participant booklets.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volunteers to share specific examples from their experiences.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Emphasize, when appropriate, how varied the participants’ workplace duties are.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To help build a shared understanding, you may capture responses directly in the table on the slide. </a:t>
            </a:r>
          </a:p>
          <a:p>
            <a:pPr marL="342900" marR="0" lvl="0" indent="-342900">
              <a:lnSpc>
                <a:spcPct val="107000"/>
              </a:lnSpc>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To support this discussion, you may remind participants that cleaning should happen before disinfection, unless you are using a product designed to do both at the same time. The Content Outline for Episode 16 may be helpful to reinforce other important points.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go back to those notes you jotted down before the video about instances in your workday when you might clean, or disinfect, or both. If you like, you can create a table like the one on this slide in your participant booklet.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Let’s fill in this table – would anyone care to share some examples? When do you clean, and when do you disinfect? And what objects and surfaces are cleaned and disinfected?</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Allow time for participants to share examples, either by coming off mute or in the chat.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“Those are great examples – we can see how everyone has different job experiences, but we have a lot in common, too!”</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633254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9/7/2021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23.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12: </a:t>
            </a:r>
            <a:br>
              <a:rPr lang="en-US" dirty="0"/>
            </a:br>
            <a:r>
              <a:rPr lang="en-US" dirty="0"/>
              <a:t>Environmental Cleaning &amp; Disinfection</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5FEB882C-591E-4AA8-80E7-423B70A7D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6"/>
            <a:ext cx="10075139" cy="416166"/>
          </a:xfrm>
        </p:spPr>
        <p:txBody>
          <a:bodyPr>
            <a:noAutofit/>
          </a:bodyPr>
          <a:lstStyle/>
          <a:p>
            <a:r>
              <a:rPr lang="en-US" dirty="0"/>
              <a:t>Breakout Groups</a:t>
            </a:r>
          </a:p>
        </p:txBody>
      </p:sp>
      <p:sp>
        <p:nvSpPr>
          <p:cNvPr id="7" name="Text Placeholder 6">
            <a:extLst>
              <a:ext uri="{FF2B5EF4-FFF2-40B4-BE49-F238E27FC236}">
                <a16:creationId xmlns:a16="http://schemas.microsoft.com/office/drawing/2014/main" id="{370E06B8-33BB-48FD-A049-EB2665DA0486}"/>
              </a:ext>
            </a:extLst>
          </p:cNvPr>
          <p:cNvSpPr>
            <a:spLocks noGrp="1"/>
          </p:cNvSpPr>
          <p:nvPr>
            <p:ph type="body" idx="1"/>
          </p:nvPr>
        </p:nvSpPr>
        <p:spPr>
          <a:xfrm>
            <a:off x="839788" y="1575329"/>
            <a:ext cx="6018212" cy="823912"/>
          </a:xfrm>
        </p:spPr>
        <p:txBody>
          <a:bodyPr/>
          <a:lstStyle/>
          <a:p>
            <a:r>
              <a:rPr lang="en-US" dirty="0"/>
              <a:t>Participants will be split into breakout groups: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2486554"/>
            <a:ext cx="6018212" cy="3684587"/>
          </a:xfrm>
        </p:spPr>
        <p:txBody>
          <a:bodyPr>
            <a:noAutofit/>
          </a:bodyPr>
          <a:lstStyle/>
          <a:p>
            <a:r>
              <a:rPr lang="en-US" b="1" dirty="0">
                <a:solidFill>
                  <a:schemeClr val="accent1"/>
                </a:solidFill>
              </a:rPr>
              <a:t>Group 1 | Scenario: </a:t>
            </a:r>
            <a:r>
              <a:rPr lang="en-US" dirty="0"/>
              <a:t>You need an item from a shared cart for a sterile procedure.</a:t>
            </a:r>
          </a:p>
          <a:p>
            <a:r>
              <a:rPr lang="en-US" b="1" dirty="0">
                <a:solidFill>
                  <a:schemeClr val="accent1"/>
                </a:solidFill>
              </a:rPr>
              <a:t>Group 2 | Scenario: </a:t>
            </a:r>
            <a:r>
              <a:rPr lang="en-US" dirty="0"/>
              <a:t>You have finished examining a patient and are writing notes in the patient record.</a:t>
            </a:r>
          </a:p>
          <a:p>
            <a:r>
              <a:rPr lang="en-US" b="1" dirty="0">
                <a:solidFill>
                  <a:schemeClr val="accent1"/>
                </a:solidFill>
              </a:rPr>
              <a:t>Group 3 | Scenario: </a:t>
            </a:r>
            <a:r>
              <a:rPr lang="en-US" dirty="0"/>
              <a:t>You are picking up a patient’s tray after lunch. </a:t>
            </a:r>
          </a:p>
        </p:txBody>
      </p:sp>
      <p:sp>
        <p:nvSpPr>
          <p:cNvPr id="8" name="Text Placeholder 7">
            <a:extLst>
              <a:ext uri="{FF2B5EF4-FFF2-40B4-BE49-F238E27FC236}">
                <a16:creationId xmlns:a16="http://schemas.microsoft.com/office/drawing/2014/main" id="{5F0ECAA4-DA01-4862-BCCC-D5AE28635FA9}"/>
              </a:ext>
            </a:extLst>
          </p:cNvPr>
          <p:cNvSpPr>
            <a:spLocks noGrp="1"/>
          </p:cNvSpPr>
          <p:nvPr>
            <p:ph type="body" sz="quarter" idx="3"/>
          </p:nvPr>
        </p:nvSpPr>
        <p:spPr>
          <a:xfrm>
            <a:off x="7298266" y="1575329"/>
            <a:ext cx="4385734" cy="823912"/>
          </a:xfrm>
        </p:spPr>
        <p:txBody>
          <a:bodyPr/>
          <a:lstStyle/>
          <a:p>
            <a:r>
              <a:rPr lang="en-US" dirty="0"/>
              <a:t>Questions for Discussion:</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sz="quarter" idx="4"/>
          </p:nvPr>
        </p:nvSpPr>
        <p:spPr>
          <a:xfrm>
            <a:off x="7298266" y="2486554"/>
            <a:ext cx="4057121" cy="3684587"/>
          </a:xfrm>
        </p:spPr>
        <p:txBody>
          <a:bodyPr>
            <a:noAutofit/>
          </a:bodyPr>
          <a:lstStyle/>
          <a:p>
            <a:r>
              <a:rPr lang="en-US" dirty="0"/>
              <a:t>Where are the risks for germs to spread?</a:t>
            </a:r>
          </a:p>
          <a:p>
            <a:r>
              <a:rPr lang="en-US" dirty="0"/>
              <a:t>What questions about cleaning and disinfection should we be asking? </a:t>
            </a:r>
          </a:p>
          <a:p>
            <a:r>
              <a:rPr lang="en-US" dirty="0"/>
              <a:t>What actions should we take? </a:t>
            </a:r>
          </a:p>
        </p:txBody>
      </p:sp>
      <p:sp>
        <p:nvSpPr>
          <p:cNvPr id="2" name="Footer Placeholder 1">
            <a:extLst>
              <a:ext uri="{FF2B5EF4-FFF2-40B4-BE49-F238E27FC236}">
                <a16:creationId xmlns:a16="http://schemas.microsoft.com/office/drawing/2014/main" id="{72043C4C-8DE0-4DDF-9251-BF90E7C7DDEA}"/>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A3903AD8-40B7-42B2-903F-9AFD438EFA33}"/>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Scenarios: Cleaning and disinfection</a:t>
            </a:r>
          </a:p>
        </p:txBody>
      </p:sp>
      <p:graphicFrame>
        <p:nvGraphicFramePr>
          <p:cNvPr id="6" name="Table 4">
            <a:extLst>
              <a:ext uri="{FF2B5EF4-FFF2-40B4-BE49-F238E27FC236}">
                <a16:creationId xmlns:a16="http://schemas.microsoft.com/office/drawing/2014/main" id="{1D2343ED-D2DB-42B7-BC72-827852221E57}"/>
              </a:ext>
            </a:extLst>
          </p:cNvPr>
          <p:cNvGraphicFramePr>
            <a:graphicFrameLocks/>
          </p:cNvGraphicFramePr>
          <p:nvPr>
            <p:extLst>
              <p:ext uri="{D42A27DB-BD31-4B8C-83A1-F6EECF244321}">
                <p14:modId xmlns:p14="http://schemas.microsoft.com/office/powerpoint/2010/main" val="2705463073"/>
              </p:ext>
            </p:extLst>
          </p:nvPr>
        </p:nvGraphicFramePr>
        <p:xfrm>
          <a:off x="976993" y="1778056"/>
          <a:ext cx="10238014" cy="3916529"/>
        </p:xfrm>
        <a:graphic>
          <a:graphicData uri="http://schemas.openxmlformats.org/drawingml/2006/table">
            <a:tbl>
              <a:tblPr firstRow="1" bandRow="1">
                <a:tableStyleId>{5C22544A-7EE6-4342-B048-85BDC9FD1C3A}</a:tableStyleId>
              </a:tblPr>
              <a:tblGrid>
                <a:gridCol w="6129867">
                  <a:extLst>
                    <a:ext uri="{9D8B030D-6E8A-4147-A177-3AD203B41FA5}">
                      <a16:colId xmlns:a16="http://schemas.microsoft.com/office/drawing/2014/main" val="1921005597"/>
                    </a:ext>
                  </a:extLst>
                </a:gridCol>
                <a:gridCol w="2082800">
                  <a:extLst>
                    <a:ext uri="{9D8B030D-6E8A-4147-A177-3AD203B41FA5}">
                      <a16:colId xmlns:a16="http://schemas.microsoft.com/office/drawing/2014/main" val="3156922332"/>
                    </a:ext>
                  </a:extLst>
                </a:gridCol>
                <a:gridCol w="2025347">
                  <a:extLst>
                    <a:ext uri="{9D8B030D-6E8A-4147-A177-3AD203B41FA5}">
                      <a16:colId xmlns:a16="http://schemas.microsoft.com/office/drawing/2014/main" val="95359550"/>
                    </a:ext>
                  </a:extLst>
                </a:gridCol>
              </a:tblGrid>
              <a:tr h="982615">
                <a:tc>
                  <a:txBody>
                    <a:bodyPr/>
                    <a:lstStyle/>
                    <a:p>
                      <a:pPr algn="ctr"/>
                      <a:r>
                        <a:rPr lang="en-US" sz="2800" b="0" dirty="0"/>
                        <a:t>Work Task</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Clean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Disinfect</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1079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Using an item from a shared cart for a sterile procedure</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70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Writing notes in the patient record after examining the patient</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1031585">
                <a:tc>
                  <a:txBody>
                    <a:bodyPr/>
                    <a:lstStyle/>
                    <a:p>
                      <a:r>
                        <a:rPr lang="en-US" sz="2400" dirty="0"/>
                        <a:t>Picking up a patient’s tray after lunch</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bl>
          </a:graphicData>
        </a:graphic>
      </p:graphicFrame>
      <p:sp>
        <p:nvSpPr>
          <p:cNvPr id="3" name="Footer Placeholder 2">
            <a:extLst>
              <a:ext uri="{FF2B5EF4-FFF2-40B4-BE49-F238E27FC236}">
                <a16:creationId xmlns:a16="http://schemas.microsoft.com/office/drawing/2014/main" id="{CCAA18F4-88A1-4332-956D-0280CDC78B61}"/>
              </a:ext>
            </a:extLst>
          </p:cNvPr>
          <p:cNvSpPr>
            <a:spLocks noGrp="1"/>
          </p:cNvSpPr>
          <p:nvPr>
            <p:ph type="ftr" sz="quarter" idx="11"/>
          </p:nvPr>
        </p:nvSpPr>
        <p:spPr>
          <a:xfrm>
            <a:off x="47062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2C4FA41C-7360-47A4-9008-89EAD45CE7FF}"/>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21532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13284" y="2355322"/>
            <a:ext cx="3932237" cy="1073678"/>
          </a:xfrm>
        </p:spPr>
        <p:txBody>
          <a:bodyPr>
            <a:normAutofit/>
          </a:bodyPr>
          <a:lstStyle/>
          <a:p>
            <a:r>
              <a:rPr lang="en-US" dirty="0"/>
              <a:t>Questions and Clarifications?</a:t>
            </a:r>
          </a:p>
        </p:txBody>
      </p:sp>
      <p:sp>
        <p:nvSpPr>
          <p:cNvPr id="2" name="Footer Placeholder 1">
            <a:extLst>
              <a:ext uri="{FF2B5EF4-FFF2-40B4-BE49-F238E27FC236}">
                <a16:creationId xmlns:a16="http://schemas.microsoft.com/office/drawing/2014/main" id="{CF4F1E25-8FA6-4886-88AF-ACAA2910D52F}"/>
              </a:ext>
            </a:extLst>
          </p:cNvPr>
          <p:cNvSpPr>
            <a:spLocks noGrp="1"/>
          </p:cNvSpPr>
          <p:nvPr>
            <p:ph type="ftr" sz="quarter" idx="4294967295"/>
          </p:nvPr>
        </p:nvSpPr>
        <p:spPr>
          <a:xfrm>
            <a:off x="0" y="6356350"/>
            <a:ext cx="4114800" cy="365125"/>
          </a:xfrm>
        </p:spPr>
        <p:txBody>
          <a:bodyPr/>
          <a:lstStyle/>
          <a:p>
            <a:r>
              <a:rPr lang="en-US" dirty="0">
                <a:solidFill>
                  <a:schemeClr val="bg1"/>
                </a:solidFill>
              </a:rPr>
              <a:t>Environmental Cleaning &amp; Disinfection</a:t>
            </a:r>
          </a:p>
        </p:txBody>
      </p:sp>
      <p:sp>
        <p:nvSpPr>
          <p:cNvPr id="3" name="Slide Number Placeholder 2">
            <a:extLst>
              <a:ext uri="{FF2B5EF4-FFF2-40B4-BE49-F238E27FC236}">
                <a16:creationId xmlns:a16="http://schemas.microsoft.com/office/drawing/2014/main" id="{FEBD049D-A1FF-424E-8599-FB289151EF20}"/>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Why cleaning and disinfection Matter</a:t>
            </a:r>
          </a:p>
        </p:txBody>
      </p:sp>
      <p:sp>
        <p:nvSpPr>
          <p:cNvPr id="2" name="Footer Placeholder 1">
            <a:extLst>
              <a:ext uri="{FF2B5EF4-FFF2-40B4-BE49-F238E27FC236}">
                <a16:creationId xmlns:a16="http://schemas.microsoft.com/office/drawing/2014/main" id="{D9663B67-9519-428D-9DA5-6F3D2908B345}"/>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ED167CB6-FD60-473D-96C6-3E7F9FAAF9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Patients may have weakened immune systems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419600" cy="3575183"/>
          </a:xfrm>
        </p:spPr>
        <p:txBody>
          <a:bodyPr>
            <a:noAutofit/>
          </a:bodyPr>
          <a:lstStyle/>
          <a:p>
            <a:pPr marL="0" lvl="0" indent="0">
              <a:lnSpc>
                <a:spcPct val="90000"/>
              </a:lnSpc>
              <a:buNone/>
            </a:pPr>
            <a:r>
              <a:rPr lang="en-US" b="1" dirty="0"/>
              <a:t>In healthcare, we have patients who are ill or weak. </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lnSpc>
                <a:spcPct val="90000"/>
              </a:lnSpc>
              <a:buNone/>
            </a:pPr>
            <a:r>
              <a:rPr lang="en-US" b="1" dirty="0">
                <a:solidFill>
                  <a:srgbClr val="13619C"/>
                </a:solidFill>
                <a:cs typeface="Calibri bold" panose="020F0702030404030204" pitchFamily="34" charset="0"/>
              </a:rPr>
              <a:t>Why does that matter?</a:t>
            </a:r>
          </a:p>
          <a:p>
            <a:pPr marL="0" indent="0">
              <a:lnSpc>
                <a:spcPct val="90000"/>
              </a:lnSpc>
              <a:buNone/>
            </a:pPr>
            <a:r>
              <a:rPr lang="en-US" dirty="0"/>
              <a:t>Germs are more likely to cause problems in these patients, because their immune defenses may not be the same as someone who is healthy and living at home.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Environmental Cleaning &amp; Disinfection</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t>14</a:t>
            </a:fld>
            <a:endParaRPr lang="en-US" dirty="0"/>
          </a:p>
        </p:txBody>
      </p:sp>
      <p:sp>
        <p:nvSpPr>
          <p:cNvPr id="6" name="Rectangle 5">
            <a:extLst>
              <a:ext uri="{FF2B5EF4-FFF2-40B4-BE49-F238E27FC236}">
                <a16:creationId xmlns:a16="http://schemas.microsoft.com/office/drawing/2014/main" id="{639EF428-DA7D-4F7B-A429-13CE829B5E94}"/>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healthcare environment should be kept clean</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859080"/>
            <a:ext cx="4610100" cy="3575183"/>
          </a:xfrm>
        </p:spPr>
        <p:txBody>
          <a:bodyPr>
            <a:normAutofit/>
          </a:bodyPr>
          <a:lstStyle/>
          <a:p>
            <a:pPr marL="0" lvl="0" indent="0">
              <a:buNone/>
            </a:pPr>
            <a:r>
              <a:rPr lang="en-US" b="1" dirty="0"/>
              <a:t>It is important to keep the healthcare environment clean to stop germs from spreading. </a:t>
            </a:r>
            <a:endParaRPr lang="en-US" dirty="0"/>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1859080"/>
            <a:ext cx="5181600" cy="3950087"/>
          </a:xfrm>
        </p:spPr>
        <p:txBody>
          <a:bodyPr>
            <a:normAutofit/>
          </a:bodyPr>
          <a:lstStyle/>
          <a:p>
            <a:pPr marL="0" indent="0">
              <a:buNone/>
            </a:pPr>
            <a:r>
              <a:rPr lang="en-US" b="1" dirty="0">
                <a:solidFill>
                  <a:srgbClr val="13619C"/>
                </a:solidFill>
                <a:cs typeface="Calibri bold" panose="020F0702030404030204" pitchFamily="34" charset="0"/>
              </a:rPr>
              <a:t>Where and When?</a:t>
            </a:r>
          </a:p>
          <a:p>
            <a:r>
              <a:rPr lang="en-US" dirty="0"/>
              <a:t>Patient rooms </a:t>
            </a:r>
          </a:p>
          <a:p>
            <a:r>
              <a:rPr lang="en-US" dirty="0"/>
              <a:t>High-touch surfaces </a:t>
            </a:r>
          </a:p>
          <a:p>
            <a:pPr lvl="1"/>
            <a:r>
              <a:rPr lang="en-US" dirty="0"/>
              <a:t>Bed rails</a:t>
            </a:r>
          </a:p>
          <a:p>
            <a:pPr lvl="1"/>
            <a:r>
              <a:rPr lang="en-US" dirty="0"/>
              <a:t>Keyboards</a:t>
            </a:r>
          </a:p>
          <a:p>
            <a:pPr lvl="1"/>
            <a:r>
              <a:rPr lang="en-US" dirty="0"/>
              <a:t>Light switches</a:t>
            </a:r>
          </a:p>
          <a:p>
            <a:r>
              <a:rPr lang="en-US" dirty="0"/>
              <a:t>Surfaces and objects that often have a lot of germs on them</a:t>
            </a:r>
          </a:p>
          <a:p>
            <a:pPr lvl="1"/>
            <a:r>
              <a:rPr lang="en-US" dirty="0"/>
              <a:t>Toilet seats </a:t>
            </a:r>
          </a:p>
        </p:txBody>
      </p:sp>
      <p:sp>
        <p:nvSpPr>
          <p:cNvPr id="3" name="Footer Placeholder 2">
            <a:extLst>
              <a:ext uri="{FF2B5EF4-FFF2-40B4-BE49-F238E27FC236}">
                <a16:creationId xmlns:a16="http://schemas.microsoft.com/office/drawing/2014/main" id="{C34B870D-0FC5-4647-A295-EE3A7637E4CE}"/>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1EFDE877-4506-4068-8F13-8218AC38D36A}"/>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16</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6" name="Content Placeholder 5">
            <a:extLst>
              <a:ext uri="{FF2B5EF4-FFF2-40B4-BE49-F238E27FC236}">
                <a16:creationId xmlns:a16="http://schemas.microsoft.com/office/drawing/2014/main" id="{D40D0FBC-431C-4FCA-A439-4413F240BD73}"/>
              </a:ext>
            </a:extLst>
          </p:cNvPr>
          <p:cNvSpPr>
            <a:spLocks noGrp="1"/>
          </p:cNvSpPr>
          <p:nvPr>
            <p:ph idx="1"/>
          </p:nvPr>
        </p:nvSpPr>
        <p:spPr>
          <a:xfrm>
            <a:off x="838200" y="1866899"/>
            <a:ext cx="10238014" cy="2514601"/>
          </a:xfrm>
        </p:spPr>
        <p:txBody>
          <a:bodyPr/>
          <a:lstStyle/>
          <a:p>
            <a:pPr marL="2628900" indent="-2628900">
              <a:buNone/>
            </a:pPr>
            <a:r>
              <a:rPr lang="en-US" b="1" dirty="0">
                <a:solidFill>
                  <a:srgbClr val="13619C"/>
                </a:solidFill>
                <a:cs typeface="Calibri bold" panose="020F0702030404030204" pitchFamily="34" charset="0"/>
              </a:rPr>
              <a:t>Contact Time</a:t>
            </a:r>
            <a:r>
              <a:rPr lang="en-US" dirty="0"/>
              <a:t>	</a:t>
            </a:r>
            <a:r>
              <a:rPr lang="en-US" dirty="0">
                <a:solidFill>
                  <a:srgbClr val="000000"/>
                </a:solidFill>
              </a:rPr>
              <a:t>Sometimes called “dwell time,” this is the amount of time a disinfectant needs to sit on a surface, without being wiped away or disturbed, to effectively kill germs.</a:t>
            </a:r>
            <a:endParaRPr lang="en-US" b="1" dirty="0">
              <a:solidFill>
                <a:srgbClr val="13619C"/>
              </a:solidFill>
              <a:cs typeface="Calibri bold" panose="020F0702030404030204" pitchFamily="34" charset="0"/>
            </a:endParaRPr>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89126" y="1485900"/>
            <a:ext cx="9374529" cy="4411889"/>
          </a:xfrm>
        </p:spPr>
        <p:txBody>
          <a:bodyPr/>
          <a:lstStyle/>
          <a:p>
            <a:pPr marL="0" indent="0">
              <a:tabLst/>
            </a:pPr>
            <a:r>
              <a:rPr lang="en-US" sz="3200" b="1" dirty="0">
                <a:solidFill>
                  <a:srgbClr val="13619C"/>
                </a:solidFill>
              </a:rPr>
              <a:t>What information do you need from a 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18</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dirty="0"/>
              <a:t>Dos</a:t>
            </a:r>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dirty="0"/>
              <a:t>Don’ts</a:t>
            </a:r>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5052391"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19</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Cleaning and Disinfection: What is the Difference?</a:t>
            </a:r>
          </a:p>
          <a:p>
            <a:r>
              <a:rPr lang="en-US" dirty="0"/>
              <a:t>Why Cleaning and Disinfection Matter</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20</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21</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1800"/>
              </a:spcBef>
            </a:pPr>
            <a:r>
              <a:rPr lang="en-US" b="1" dirty="0">
                <a:solidFill>
                  <a:schemeClr val="accent1"/>
                </a:solidFill>
              </a:rPr>
              <a:t>Cleaning removes visible dirt,</a:t>
            </a:r>
            <a:r>
              <a:rPr lang="en-US" dirty="0"/>
              <a:t> dust, spills, smears, and grime, including organic material like blood, as well as some germs, from surfaces. It’s important to clean before disinfecting because dirt and grime can make disinfectants not work as well. </a:t>
            </a:r>
          </a:p>
          <a:p>
            <a:pPr>
              <a:spcBef>
                <a:spcPts val="1800"/>
              </a:spcBef>
            </a:pPr>
            <a:r>
              <a:rPr lang="en-US" b="1" dirty="0">
                <a:solidFill>
                  <a:schemeClr val="accent1"/>
                </a:solidFill>
              </a:rPr>
              <a:t>Disinfecting kill germs </a:t>
            </a:r>
            <a:r>
              <a:rPr lang="en-US" dirty="0"/>
              <a:t>on surfaces or objects.</a:t>
            </a:r>
          </a:p>
          <a:p>
            <a:pPr>
              <a:spcBef>
                <a:spcPts val="1800"/>
              </a:spcBef>
            </a:pPr>
            <a:r>
              <a:rPr lang="en-US" dirty="0"/>
              <a:t>It is important to </a:t>
            </a:r>
            <a:r>
              <a:rPr lang="en-US" b="1" dirty="0">
                <a:solidFill>
                  <a:schemeClr val="accent1"/>
                </a:solidFill>
              </a:rPr>
              <a:t>keep the healthcare environment clean to stop the spread of germs</a:t>
            </a:r>
            <a:r>
              <a:rPr lang="en-US" dirty="0"/>
              <a:t>.</a:t>
            </a:r>
          </a:p>
          <a:p>
            <a:pPr>
              <a:spcBef>
                <a:spcPts val="18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22</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9" y="1893399"/>
            <a:ext cx="4418012" cy="4577827"/>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control/projectfirstline/index.html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a:latin typeface="+mn-lt"/>
              </a:rPr>
              <a:t>Youtube:</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dirty="0"/>
              <a:t>Other Resources </a:t>
            </a:r>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1893399"/>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2" name="Footer Placeholder 9">
            <a:extLst>
              <a:ext uri="{FF2B5EF4-FFF2-40B4-BE49-F238E27FC236}">
                <a16:creationId xmlns:a16="http://schemas.microsoft.com/office/drawing/2014/main" id="{26A07AB5-C320-4003-876A-D1564C3B8969}"/>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23</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24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pPr lvl="0">
              <a:spcBef>
                <a:spcPts val="2400"/>
              </a:spcBef>
            </a:pPr>
            <a:r>
              <a:rPr lang="en-US" dirty="0"/>
              <a:t>Describe the difference between cleaning and disinfection.</a:t>
            </a:r>
          </a:p>
          <a:p>
            <a:pPr lvl="0">
              <a:spcBef>
                <a:spcPts val="2400"/>
              </a:spcBef>
            </a:pPr>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D77DF395-0226-4ECA-8982-D9DD513D517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DE7C78D4-6638-4D7B-B52D-E03D77F5A9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8000"/>
          </a:xfrm>
        </p:spPr>
        <p:txBody>
          <a:bodyPr>
            <a:normAutofit/>
          </a:bodyPr>
          <a:lstStyle/>
          <a:p>
            <a:pPr marL="0" lvl="0" indent="0">
              <a:buNone/>
            </a:pPr>
            <a:r>
              <a:rPr lang="en-US" dirty="0"/>
              <a:t>Please introduce yourself with:</a:t>
            </a:r>
          </a:p>
          <a:p>
            <a:pPr lvl="0"/>
            <a:r>
              <a:rPr lang="en-US" dirty="0"/>
              <a:t>Your name</a:t>
            </a:r>
          </a:p>
          <a:p>
            <a:pPr lvl="0"/>
            <a:r>
              <a:rPr lang="en-US" dirty="0"/>
              <a:t>Your role (e.g., organization, unit)</a:t>
            </a:r>
          </a:p>
          <a:p>
            <a:pPr lvl="0"/>
            <a:r>
              <a:rPr lang="en-US" dirty="0"/>
              <a:t>Whether cleaning and disinfection play a big part, or a smaller part, in your work responsibilities</a:t>
            </a:r>
          </a:p>
        </p:txBody>
      </p:sp>
      <p:sp>
        <p:nvSpPr>
          <p:cNvPr id="4" name="Footer Placeholder 3">
            <a:extLst>
              <a:ext uri="{FF2B5EF4-FFF2-40B4-BE49-F238E27FC236}">
                <a16:creationId xmlns:a16="http://schemas.microsoft.com/office/drawing/2014/main" id="{01E809A1-2256-4525-B9B7-50DC2296455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C6681B45-C49D-4AA5-9874-310AD094BA0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7097-A60B-497B-9E3D-D32CEC6E82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411A7588-9273-497A-BEBA-E21D6B289F07}"/>
              </a:ext>
            </a:extLst>
          </p:cNvPr>
          <p:cNvSpPr>
            <a:spLocks noGrp="1"/>
          </p:cNvSpPr>
          <p:nvPr>
            <p:ph idx="1"/>
          </p:nvPr>
        </p:nvSpPr>
        <p:spPr/>
        <p:txBody>
          <a:bodyPr/>
          <a:lstStyle/>
          <a:p>
            <a:r>
              <a:rPr lang="en-US" dirty="0"/>
              <a:t>Cleaning is killing germs. Disinfecting is removing dirt and some germs.</a:t>
            </a:r>
          </a:p>
          <a:p>
            <a:r>
              <a:rPr lang="en-US" dirty="0"/>
              <a:t>Disinfecting is a type of cleaning (cleaning with chemicals).</a:t>
            </a:r>
          </a:p>
          <a:p>
            <a:r>
              <a:rPr lang="en-US" dirty="0"/>
              <a:t>Cleaning is a type of disinfecting (disinfecting with soap or detergent). </a:t>
            </a:r>
          </a:p>
          <a:p>
            <a:r>
              <a:rPr lang="en-US" dirty="0"/>
              <a:t>Disinfecting is killing germs. Cleaning is removing dirt and some germs.</a:t>
            </a:r>
          </a:p>
        </p:txBody>
      </p:sp>
      <p:sp>
        <p:nvSpPr>
          <p:cNvPr id="4" name="Footer Placeholder 3">
            <a:extLst>
              <a:ext uri="{FF2B5EF4-FFF2-40B4-BE49-F238E27FC236}">
                <a16:creationId xmlns:a16="http://schemas.microsoft.com/office/drawing/2014/main" id="{777FFF97-E73B-47D8-AB1E-2C43FB05C52F}"/>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BA360520-DD4B-4B11-B785-3A902F721F9D}"/>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68951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Cleaning and Disinfection: What is the Difference?</a:t>
            </a:r>
          </a:p>
        </p:txBody>
      </p:sp>
      <p:sp>
        <p:nvSpPr>
          <p:cNvPr id="2" name="Footer Placeholder 1">
            <a:extLst>
              <a:ext uri="{FF2B5EF4-FFF2-40B4-BE49-F238E27FC236}">
                <a16:creationId xmlns:a16="http://schemas.microsoft.com/office/drawing/2014/main" id="{237356BF-CD2C-47E2-9614-DDD63A80B5D4}"/>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91ECA4D8-C063-4AAD-94BD-A2655FB9E7F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0B5614-4CDD-4C48-B0B4-EC91CB7729B4}"/>
              </a:ext>
            </a:extLst>
          </p:cNvPr>
          <p:cNvSpPr>
            <a:spLocks noGrp="1"/>
          </p:cNvSpPr>
          <p:nvPr>
            <p:ph type="title" idx="4294967295"/>
          </p:nvPr>
        </p:nvSpPr>
        <p:spPr>
          <a:xfrm>
            <a:off x="838200" y="-541421"/>
            <a:ext cx="7884695" cy="541421"/>
          </a:xfrm>
        </p:spPr>
        <p:txBody>
          <a:bodyPr vert="horz" lIns="91440" tIns="45720" rIns="91440" bIns="45720" rtlCol="0" anchor="b">
            <a:noAutofit/>
          </a:bodyPr>
          <a:lstStyle/>
          <a:p>
            <a:r>
              <a:rPr lang="en-US" sz="1200" dirty="0"/>
              <a:t>Inside infection control,</a:t>
            </a:r>
            <a:r>
              <a:rPr lang="en-US" sz="1200" baseline="0" dirty="0"/>
              <a:t> </a:t>
            </a:r>
            <a:r>
              <a:rPr lang="en-US" sz="1200" dirty="0"/>
              <a:t>episode 16:</a:t>
            </a:r>
            <a:r>
              <a:rPr lang="en-US" sz="1200" baseline="0" dirty="0"/>
              <a:t> Cleaning and Disinfection: What is the Difference?</a:t>
            </a:r>
            <a:endParaRPr lang="en-US" sz="1200" dirty="0"/>
          </a:p>
        </p:txBody>
      </p:sp>
      <p:pic>
        <p:nvPicPr>
          <p:cNvPr id="6" name="Picture 5" descr="Inside Infection Control: Cleaning? Disinfection? What is the Difference? ">
            <a:hlinkClick r:id="rId4"/>
            <a:extLst>
              <a:ext uri="{FF2B5EF4-FFF2-40B4-BE49-F238E27FC236}">
                <a16:creationId xmlns:a16="http://schemas.microsoft.com/office/drawing/2014/main" id="{1F7873C5-DAFB-460C-B483-CF2108B1F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A2A750C9-CE03-418B-89B7-198197461E98}"/>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AD8DD7FE-E985-436E-BF00-019D88722C13}"/>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178543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Definitions</a:t>
            </a:r>
          </a:p>
        </p:txBody>
      </p:sp>
      <p:sp>
        <p:nvSpPr>
          <p:cNvPr id="2" name="Content Placeholder 1">
            <a:extLst>
              <a:ext uri="{FF2B5EF4-FFF2-40B4-BE49-F238E27FC236}">
                <a16:creationId xmlns:a16="http://schemas.microsoft.com/office/drawing/2014/main" id="{FBA4E4ED-78D4-4A55-A2E2-D225E66A1AB2}"/>
              </a:ext>
            </a:extLst>
          </p:cNvPr>
          <p:cNvSpPr>
            <a:spLocks noGrp="1"/>
          </p:cNvSpPr>
          <p:nvPr>
            <p:ph idx="1"/>
          </p:nvPr>
        </p:nvSpPr>
        <p:spPr>
          <a:xfrm>
            <a:off x="838200" y="2000253"/>
            <a:ext cx="10515600" cy="3917946"/>
          </a:xfrm>
        </p:spPr>
        <p:txBody>
          <a:bodyPr/>
          <a:lstStyle/>
          <a:p>
            <a:pPr marL="2457450" indent="-2457450">
              <a:buNone/>
            </a:pPr>
            <a:r>
              <a:rPr lang="en-US" b="1" dirty="0">
                <a:solidFill>
                  <a:schemeClr val="accent1"/>
                </a:solidFill>
                <a:cs typeface="Calibri bold" panose="020F0702030404030204" pitchFamily="34" charset="0"/>
              </a:rPr>
              <a:t>Cleaning	</a:t>
            </a:r>
            <a:r>
              <a:rPr lang="en-US" dirty="0">
                <a:solidFill>
                  <a:srgbClr val="000000"/>
                </a:solidFill>
              </a:rPr>
              <a:t>Cleaning is a process that removes things like dust, dirt, grime, and other spills, smears, and everyday messes from surfaces, along with some germs.</a:t>
            </a:r>
          </a:p>
          <a:p>
            <a:pPr marL="2457450" indent="-2457450">
              <a:spcBef>
                <a:spcPts val="7200"/>
              </a:spcBef>
              <a:buNone/>
            </a:pPr>
            <a:r>
              <a:rPr lang="en-US" b="1" dirty="0">
                <a:solidFill>
                  <a:schemeClr val="accent1"/>
                </a:solidFill>
                <a:cs typeface="Calibri bold" panose="020F0702030404030204" pitchFamily="34" charset="0"/>
              </a:rPr>
              <a:t>Disinfection	</a:t>
            </a:r>
            <a:r>
              <a:rPr lang="en-US" dirty="0">
                <a:solidFill>
                  <a:srgbClr val="000000"/>
                </a:solidFill>
              </a:rPr>
              <a:t>Disinfection is a process that kills germs. </a:t>
            </a:r>
            <a:endParaRPr lang="en-US" dirty="0"/>
          </a:p>
        </p:txBody>
      </p:sp>
      <p:cxnSp>
        <p:nvCxnSpPr>
          <p:cNvPr id="7" name="Straight Connector 6">
            <a:extLst>
              <a:ext uri="{FF2B5EF4-FFF2-40B4-BE49-F238E27FC236}">
                <a16:creationId xmlns:a16="http://schemas.microsoft.com/office/drawing/2014/main" id="{16692A02-EB6E-4D4E-AFD9-D9302C2E7BBE}"/>
              </a:ext>
              <a:ext uri="{C183D7F6-B498-43B3-948B-1728B52AA6E4}">
                <adec:decorative xmlns:adec="http://schemas.microsoft.com/office/drawing/2017/decorative" val="1"/>
              </a:ext>
            </a:extLst>
          </p:cNvPr>
          <p:cNvCxnSpPr/>
          <p:nvPr/>
        </p:nvCxnSpPr>
        <p:spPr>
          <a:xfrm>
            <a:off x="838200" y="3443518"/>
            <a:ext cx="106489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7961C5F-01CC-4A9C-85C0-89933D40075D}"/>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4BE413D2-29A5-4ACC-B657-9E4EAE7F4A24}"/>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Cleaning and Disinfecting in healthcare</a:t>
            </a:r>
          </a:p>
        </p:txBody>
      </p:sp>
      <p:graphicFrame>
        <p:nvGraphicFramePr>
          <p:cNvPr id="6" name="Table 4">
            <a:extLst>
              <a:ext uri="{FF2B5EF4-FFF2-40B4-BE49-F238E27FC236}">
                <a16:creationId xmlns:a16="http://schemas.microsoft.com/office/drawing/2014/main" id="{BCA70088-D6B5-42B0-A069-0CC3BCDFF44E}"/>
              </a:ext>
            </a:extLst>
          </p:cNvPr>
          <p:cNvGraphicFramePr>
            <a:graphicFrameLocks/>
          </p:cNvGraphicFramePr>
          <p:nvPr>
            <p:extLst>
              <p:ext uri="{D42A27DB-BD31-4B8C-83A1-F6EECF244321}">
                <p14:modId xmlns:p14="http://schemas.microsoft.com/office/powerpoint/2010/main" val="703114445"/>
              </p:ext>
            </p:extLst>
          </p:nvPr>
        </p:nvGraphicFramePr>
        <p:xfrm>
          <a:off x="976993" y="2233735"/>
          <a:ext cx="10238014" cy="2883891"/>
        </p:xfrm>
        <a:graphic>
          <a:graphicData uri="http://schemas.openxmlformats.org/drawingml/2006/table">
            <a:tbl>
              <a:tblPr firstRow="1" bandRow="1">
                <a:tableStyleId>{5C22544A-7EE6-4342-B048-85BDC9FD1C3A}</a:tableStyleId>
              </a:tblPr>
              <a:tblGrid>
                <a:gridCol w="6129867">
                  <a:extLst>
                    <a:ext uri="{9D8B030D-6E8A-4147-A177-3AD203B41FA5}">
                      <a16:colId xmlns:a16="http://schemas.microsoft.com/office/drawing/2014/main" val="1921005597"/>
                    </a:ext>
                  </a:extLst>
                </a:gridCol>
                <a:gridCol w="2082800">
                  <a:extLst>
                    <a:ext uri="{9D8B030D-6E8A-4147-A177-3AD203B41FA5}">
                      <a16:colId xmlns:a16="http://schemas.microsoft.com/office/drawing/2014/main" val="3156922332"/>
                    </a:ext>
                  </a:extLst>
                </a:gridCol>
                <a:gridCol w="2025347">
                  <a:extLst>
                    <a:ext uri="{9D8B030D-6E8A-4147-A177-3AD203B41FA5}">
                      <a16:colId xmlns:a16="http://schemas.microsoft.com/office/drawing/2014/main" val="95359550"/>
                    </a:ext>
                  </a:extLst>
                </a:gridCol>
              </a:tblGrid>
              <a:tr h="917769">
                <a:tc>
                  <a:txBody>
                    <a:bodyPr/>
                    <a:lstStyle/>
                    <a:p>
                      <a:pPr algn="ctr"/>
                      <a:r>
                        <a:rPr lang="en-US" sz="2800" b="0" dirty="0"/>
                        <a:t>Work Task</a:t>
                      </a:r>
                    </a:p>
                  </a:txBody>
                  <a:tcPr anchor="ctr">
                    <a:lnL w="28575" cap="flat" cmpd="sng" algn="ctr">
                      <a:solidFill>
                        <a:schemeClr val="tx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Clean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r>
                        <a:rPr lang="en-US" sz="2800" b="0" dirty="0"/>
                        <a:t>Disinfect</a:t>
                      </a:r>
                    </a:p>
                  </a:txBody>
                  <a:tcPr anchor="ctr">
                    <a:lnL w="28575"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283849429"/>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150153"/>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688520"/>
                  </a:ext>
                </a:extLst>
              </a:tr>
              <a:tr h="655374">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326176"/>
                  </a:ext>
                </a:extLst>
              </a:tr>
            </a:tbl>
          </a:graphicData>
        </a:graphic>
      </p:graphicFrame>
      <p:sp>
        <p:nvSpPr>
          <p:cNvPr id="3" name="Footer Placeholder 2">
            <a:extLst>
              <a:ext uri="{FF2B5EF4-FFF2-40B4-BE49-F238E27FC236}">
                <a16:creationId xmlns:a16="http://schemas.microsoft.com/office/drawing/2014/main" id="{A45EF632-4E83-45E2-8F04-B0BC3951765F}"/>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AA61C530-2D88-4CD7-B796-1B061E60CC5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782717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MQJEE5KTM3DE-395609987-127</_dlc_DocId>
    <_dlc_DocIdUrl xmlns="5235e465-a1b6-4e23-bde6-ae74580a0b42">
      <Url>https://cdcpartners.sharepoint.com/sites/NCEZID/DHQP/NHCIPCTrainingCollab/_layouts/15/DocIdRedir.aspx?ID=MQJEE5KTM3DE-395609987-127</Url>
      <Description>MQJEE5KTM3DE-395609987-127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BD6823FB-082F-49ED-9B25-32906118662E}"/>
</file>

<file path=customXml/itemProps3.xml><?xml version="1.0" encoding="utf-8"?>
<ds:datastoreItem xmlns:ds="http://schemas.openxmlformats.org/officeDocument/2006/customXml" ds:itemID="{1CB03E63-A999-4428-B2B4-E0676FFD030C}">
  <ds:schemaRefs>
    <ds:schemaRef ds:uri="cc8a450b-1a11-4e56-adcc-c88acab015c1"/>
    <ds:schemaRef ds:uri="http://purl.org/dc/elements/1.1/"/>
    <ds:schemaRef ds:uri="7c162c85-2e33-4418-8d6a-3c9ae40ca8a5"/>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95E9299-A0D9-4DB7-8A92-34FCB0AD7B29}"/>
</file>

<file path=docProps/app.xml><?xml version="1.0" encoding="utf-8"?>
<Properties xmlns="http://schemas.openxmlformats.org/officeDocument/2006/extended-properties" xmlns:vt="http://schemas.openxmlformats.org/officeDocument/2006/docPropsVTypes">
  <Template>13870_PFL_PPE1_Eye_60min_v1</Template>
  <TotalTime>13365</TotalTime>
  <Words>5760</Words>
  <Application>Microsoft Office PowerPoint</Application>
  <PresentationFormat>Widescreen</PresentationFormat>
  <Paragraphs>471</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vt:lpstr>
      <vt:lpstr>Agenda</vt:lpstr>
      <vt:lpstr>Learning OBJECTIVES</vt:lpstr>
      <vt:lpstr>Introductions </vt:lpstr>
      <vt:lpstr>Poll</vt:lpstr>
      <vt:lpstr>Cleaning and Disinfection: What is the Difference?</vt:lpstr>
      <vt:lpstr>Inside infection control, episode 16: Cleaning and Disinfection: What is the Difference?</vt:lpstr>
      <vt:lpstr>Definitions</vt:lpstr>
      <vt:lpstr>Cleaning and Disinfecting in healthcare</vt:lpstr>
      <vt:lpstr>Breakout Groups</vt:lpstr>
      <vt:lpstr>Scenarios: Cleaning and disinfection</vt:lpstr>
      <vt:lpstr>Questions and Clarifications?</vt:lpstr>
      <vt:lpstr>Why cleaning and disinfection Matter</vt:lpstr>
      <vt:lpstr>Patients may have weakened immune systems</vt:lpstr>
      <vt:lpstr>The healthcare environment should be kept clean</vt:lpstr>
      <vt:lpstr>What is contact time?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dc:title>
  <dc:subject>Environmental Cleaning &amp; Disinfection</dc:subject>
  <dc:creator>Centers for Disease Control and Prevention</dc:creator>
  <cp:keywords>Project Firstline, Infection Control Training, COVID-19, Infection Control, CDC, Multi-Dose Vials, COVID-19 Vaccine, Vaccinations, Vaccination Safety</cp:keywords>
  <cp:lastModifiedBy>Plummer, Edgar (CDC/DDID/NCEZID/DHQP) (CTR)</cp:lastModifiedBy>
  <cp:revision>304</cp:revision>
  <dcterms:created xsi:type="dcterms:W3CDTF">2021-01-21T13:57:54Z</dcterms:created>
  <dcterms:modified xsi:type="dcterms:W3CDTF">2021-09-07T11:32:48Z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0x0101009B5F485B01A3A34F891D43205E7DAD81</vt:lpwstr>
  </property>
  <property fmtid="{D5CDD505-2E9C-101B-9397-08002B2CF9AE}" pid="3" name="_dlc_DocIdItemGuid">
    <vt:lpwstr>1e1fc321-7bd0-47ef-be19-0436a58bc583</vt:lpwstr>
  </property>
</Properties>
</file>