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20.xml" ContentType="application/vnd.openxmlformats-officedocument.presentationml.tags+xml"/>
  <Override PartName="/ppt/tags/tag12.xml" ContentType="application/vnd.openxmlformats-officedocument.presentationml.tags+xml"/>
  <Override PartName="/docProps/custom.xml" ContentType="application/vnd.openxmlformats-officedocument.custom-properties+xml"/>
  <Override PartName="/ppt/tags/tag13.xml" ContentType="application/vnd.openxmlformats-officedocument.presentationml.tags+xml"/>
  <Override PartName="/ppt/tags/tag1.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15.xml" ContentType="application/vnd.openxmlformats-officedocument.presentationml.tags+xml"/>
  <Override PartName="/ppt/tags/tag3.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ppt/tags/tag11.xml" ContentType="application/vnd.openxmlformats-officedocument.presentationml.tags+xml"/>
  <Override PartName="/ppt/tags/tag5.xml" ContentType="application/vnd.openxmlformats-officedocument.presentationml.tags+xml"/>
  <Override PartName="/ppt/tags/tag10.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24"/>
  </p:notesMasterIdLst>
  <p:handoutMasterIdLst>
    <p:handoutMasterId r:id="rId25"/>
  </p:handoutMasterIdLst>
  <p:sldIdLst>
    <p:sldId id="316" r:id="rId5"/>
    <p:sldId id="257" r:id="rId6"/>
    <p:sldId id="293" r:id="rId7"/>
    <p:sldId id="295" r:id="rId8"/>
    <p:sldId id="275" r:id="rId9"/>
    <p:sldId id="259" r:id="rId10"/>
    <p:sldId id="325" r:id="rId11"/>
    <p:sldId id="260" r:id="rId12"/>
    <p:sldId id="296" r:id="rId13"/>
    <p:sldId id="344" r:id="rId14"/>
    <p:sldId id="331" r:id="rId15"/>
    <p:sldId id="329" r:id="rId16"/>
    <p:sldId id="339" r:id="rId17"/>
    <p:sldId id="338" r:id="rId18"/>
    <p:sldId id="345" r:id="rId19"/>
    <p:sldId id="334" r:id="rId20"/>
    <p:sldId id="342" r:id="rId21"/>
    <p:sldId id="290" r:id="rId22"/>
    <p:sldId id="266"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son, Linda" initials="WL" lastIdx="4" clrIdx="6">
    <p:extLst>
      <p:ext uri="{19B8F6BF-5375-455C-9EA6-DF929625EA0E}">
        <p15:presenceInfo xmlns:p15="http://schemas.microsoft.com/office/powerpoint/2012/main" userId="S::ljwilson@rti.org::134f9502-648d-4a09-bdc5-589689a2e14a"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Cox, Kendra (CDC/DDID/NCEZID/DHQP)" initials="CK(" lastIdx="7" clrIdx="7">
    <p:extLst>
      <p:ext uri="{19B8F6BF-5375-455C-9EA6-DF929625EA0E}">
        <p15:presenceInfo xmlns:p15="http://schemas.microsoft.com/office/powerpoint/2012/main" userId="S::gfx4@cdc.gov::3112a3a8-8cbb-4d5b-96ee-72aa1ab53303" providerId="AD"/>
      </p:ext>
    </p:extLst>
  </p:cmAuthor>
  <p:cmAuthor id="2" name="Julie Shogren" initials="JS" lastIdx="18" clrIdx="1">
    <p:extLst>
      <p:ext uri="{19B8F6BF-5375-455C-9EA6-DF929625EA0E}">
        <p15:presenceInfo xmlns:p15="http://schemas.microsoft.com/office/powerpoint/2012/main" userId="S::jshogren@rti.org::b8ac11d4-25b8-47fb-add8-e9c5ea412aae" providerId="AD"/>
      </p:ext>
    </p:extLst>
  </p:cmAuthor>
  <p:cmAuthor id="9" name="Yates, Kirsten M. (CDC/DDID/NCEZID/DHQP) (CTR)" initials="Y(" lastIdx="5" clrIdx="8">
    <p:extLst>
      <p:ext uri="{19B8F6BF-5375-455C-9EA6-DF929625EA0E}">
        <p15:presenceInfo xmlns:p15="http://schemas.microsoft.com/office/powerpoint/2012/main" userId="S::vrx6@cdc.gov::3a8cfc38-f48f-4f28-85d9-0952e21c9697" providerId="AD"/>
      </p:ext>
    </p:extLst>
  </p:cmAuthor>
  <p:cmAuthor id="3" name="Linda Wilson" initials="LW" lastIdx="23" clrIdx="2">
    <p:extLst>
      <p:ext uri="{19B8F6BF-5375-455C-9EA6-DF929625EA0E}">
        <p15:presenceInfo xmlns:p15="http://schemas.microsoft.com/office/powerpoint/2012/main" userId="Linda Wilson" providerId="None"/>
      </p:ext>
    </p:extLst>
  </p:cmAuthor>
  <p:cmAuthor id="10" name="McClune, Elizabeth (CDC/DDID/NCEZID/DHQP)" initials="M(" lastIdx="1" clrIdx="9">
    <p:extLst>
      <p:ext uri="{19B8F6BF-5375-455C-9EA6-DF929625EA0E}">
        <p15:presenceInfo xmlns:p15="http://schemas.microsoft.com/office/powerpoint/2012/main" userId="S::ymt0@cdc.gov::89a56032-bfa1-45d3-a5da-415b81a9e75f" providerId="AD"/>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11" name="Justin Faerber" initials="JF" lastIdx="2" clrIdx="10">
    <p:extLst>
      <p:ext uri="{19B8F6BF-5375-455C-9EA6-DF929625EA0E}">
        <p15:presenceInfo xmlns:p15="http://schemas.microsoft.com/office/powerpoint/2012/main" userId="Justin Faerber" providerId="None"/>
      </p:ext>
    </p:extLst>
  </p:cmAuthor>
  <p:cmAuthor id="5" name="Rasmussen Foster, Laura" initials="RFL" lastIdx="26" clrIdx="4">
    <p:extLst>
      <p:ext uri="{19B8F6BF-5375-455C-9EA6-DF929625EA0E}">
        <p15:presenceInfo xmlns:p15="http://schemas.microsoft.com/office/powerpoint/2012/main" userId="S::lrasmussen@rti.org::5ad58509-b95f-4bf5-82b0-3432a84b06de" providerId="AD"/>
      </p:ext>
    </p:extLst>
  </p:cmAuthor>
  <p:cmAuthor id="6" name="Aiken, Merrie" initials="AM" lastIdx="22"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F2F2F2"/>
    <a:srgbClr val="7D4578"/>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44804" autoAdjust="0"/>
  </p:normalViewPr>
  <p:slideViewPr>
    <p:cSldViewPr snapToGrid="0">
      <p:cViewPr varScale="1">
        <p:scale>
          <a:sx n="28" d="100"/>
          <a:sy n="28" d="100"/>
        </p:scale>
        <p:origin x="1388" y="24"/>
      </p:cViewPr>
      <p:guideLst/>
    </p:cSldViewPr>
  </p:slideViewPr>
  <p:outlineViewPr>
    <p:cViewPr>
      <p:scale>
        <a:sx n="33" d="100"/>
        <a:sy n="33" d="100"/>
      </p:scale>
      <p:origin x="0" y="-3810"/>
    </p:cViewPr>
  </p:outlineViewPr>
  <p:notesTextViewPr>
    <p:cViewPr>
      <p:scale>
        <a:sx n="100" d="100"/>
        <a:sy n="100" d="100"/>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9/16/2021</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infectioncontrol/projectfirstline/videos/EP14-N95-LowRes.mp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bQ8zZ31LLOw&amp;list=PLvrp9iOILTQZQGtDnSDGViKDdRtIc13VX&amp;index=16" TargetMode="External"/><Relationship Id="rId5" Type="http://schemas.openxmlformats.org/officeDocument/2006/relationships/hyperlink" Target="https://www.cdc.gov/infectioncontrol/projectfirstline/videos/Ep15-Seal-LoRes.mp4" TargetMode="External"/><Relationship Id="rId4" Type="http://schemas.openxmlformats.org/officeDocument/2006/relationships/hyperlink" Target="https://www.youtube.com/watch?v=_0koFmL-h9E&amp;list=PLvrp9iOILTQZQGtDnSDGViKDdRtIc13VX&amp;index=1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infectioncontrol/projectfirstline/videos/EP13-Respirator-LowRes.mp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Cwf9tM8Tguk&amp;list=PLvrp9iOILTQZQGtDnSDGViKDdRtIc13VX&amp;index=1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additional questions that they have about respirators in healthcare.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summarize key points on a slide or in the chat.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 the questions to the next vlog episodes and discussion.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“I’ll pause here to ask, after that introduction to respirators,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else would you like to know about respirators in 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Our next activity focuses on a few of these topics, so let’s get to it!”</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184613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small-group breakouts and discussion of N95s.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earlier discussion and note whether participants specifically mentioned using N95s on the job.</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started by learning about respirators and how they keep you from breathing in infectious particles. Now, let’s dig a little deeper into the N95, which some of you mentioned is the respirator that you use on the job. We’ll break into two groups.”</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371224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breakout rooms appropriate to your virtual platform to divide participants into two groups.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 needed, provide instructions related to the breakout room format, such as how to ask questions.</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Plan to have the hyperlinks to the videos ready to share with participants in the chat.</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Explain that one group will watch Episode 14, </a:t>
            </a:r>
            <a:r>
              <a:rPr lang="en-US" sz="1100" i="1" dirty="0">
                <a:effectLst/>
                <a:latin typeface="Calibri" panose="020F0502020204030204" pitchFamily="34" charset="0"/>
                <a:ea typeface="Times New Roman" panose="02020603050405020304" pitchFamily="18" charset="0"/>
              </a:rPr>
              <a:t>What</a:t>
            </a:r>
            <a:r>
              <a:rPr lang="haw-US" sz="1100" i="1" dirty="0">
                <a:effectLst/>
                <a:latin typeface="Calibri" panose="020F0502020204030204" pitchFamily="34" charset="0"/>
                <a:ea typeface="Times New Roman" panose="02020603050405020304" pitchFamily="18" charset="0"/>
              </a:rPr>
              <a:t> i</a:t>
            </a:r>
            <a:r>
              <a:rPr lang="en-US" sz="1100" i="1" dirty="0">
                <a:effectLst/>
                <a:latin typeface="Calibri" panose="020F0502020204030204" pitchFamily="34" charset="0"/>
                <a:ea typeface="Times New Roman" panose="02020603050405020304" pitchFamily="18" charset="0"/>
              </a:rPr>
              <a:t>s an N95 Respirator?</a:t>
            </a: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Access the video here:</a:t>
            </a:r>
          </a:p>
          <a:p>
            <a:pPr marL="457200" marR="0" lvl="1" indent="0" fontAlgn="base">
              <a:spcBef>
                <a:spcPts val="0"/>
              </a:spcBef>
              <a:spcAft>
                <a:spcPts val="0"/>
              </a:spcAft>
              <a:buSzPts val="1000"/>
              <a:buFont typeface="Courier New" panose="02070309020205020404" pitchFamily="49" charset="0"/>
              <a:buNone/>
              <a:tabLst>
                <a:tab pos="914400" algn="l"/>
              </a:tabLst>
            </a:pPr>
            <a:r>
              <a:rPr lang="en-US" sz="1100" b="1" dirty="0">
                <a:effectLst/>
                <a:latin typeface="Calibri" panose="020F0502020204030204" pitchFamily="34" charset="0"/>
                <a:ea typeface="Times New Roman" panose="02020603050405020304" pitchFamily="18" charset="0"/>
              </a:rPr>
              <a:t>CDC website:</a:t>
            </a:r>
            <a:r>
              <a:rPr lang="en-US" sz="1200" b="1" u="none" dirty="0">
                <a:solidFill>
                  <a:schemeClr val="tx1"/>
                </a:solidFill>
                <a:effectLst/>
                <a:latin typeface="Times New Roman" panose="02020603050405020304" pitchFamily="18" charset="0"/>
                <a:ea typeface="Times New Roman" panose="02020603050405020304" pitchFamily="18" charset="0"/>
                <a:cs typeface="+mn-cs"/>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https://www.cdc.gov/infectioncontrol/projectfirstline/videos/EP14-N95-LowRes.mp4</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r>
              <a:rPr lang="en-US" sz="1100" b="0" i="0" u="none" strike="noStrik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lvl="1" indent="0" fontAlgn="base">
              <a:spcBef>
                <a:spcPts val="0"/>
              </a:spcBef>
              <a:spcAft>
                <a:spcPts val="0"/>
              </a:spcAft>
              <a:buSzPts val="1000"/>
              <a:buFont typeface="Courier New" panose="02070309020205020404" pitchFamily="49" charset="0"/>
              <a:buNone/>
              <a:tabLst>
                <a:tab pos="914400" algn="l"/>
              </a:tabLst>
            </a:pPr>
            <a:r>
              <a:rPr lang="en-US" sz="1800" b="1" i="0" u="none" strike="noStrike" baseline="0" dirty="0">
                <a:solidFill>
                  <a:srgbClr val="221E1F"/>
                </a:solidFill>
                <a:latin typeface="Avenir LT Std 55 Roman"/>
              </a:rPr>
              <a:t>Project Firstline YouTube Playlist: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https://www.youtube.com/watch?v=_0koFmL-h9E&amp;list=PLvrp9iOILTQZQGtDnSDGViKDdRtIc13VX&amp;index=15</a:t>
            </a:r>
            <a:endParaRPr lang="en-US" sz="1100" b="0" i="1" u="none" strike="noStrike" baseline="0" dirty="0">
              <a:solidFill>
                <a:srgbClr val="221E1F"/>
              </a:solidFill>
              <a:effectLst/>
              <a:latin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0" i="0" u="none" strike="noStrike" baseline="0" dirty="0">
                <a:solidFill>
                  <a:srgbClr val="221E1F"/>
                </a:solidFill>
                <a:latin typeface="Avenir LT Std 45 Book"/>
              </a:rPr>
              <a:t>Explain that the other group </a:t>
            </a:r>
            <a:r>
              <a:rPr lang="en-US" sz="1100" dirty="0">
                <a:effectLst/>
                <a:latin typeface="Calibri" panose="020F0502020204030204" pitchFamily="34" charset="0"/>
                <a:ea typeface="Times New Roman" panose="02020603050405020304" pitchFamily="18" charset="0"/>
              </a:rPr>
              <a:t>will watch Episode 15, </a:t>
            </a:r>
            <a:r>
              <a:rPr lang="en-US" sz="1100" i="1" dirty="0">
                <a:effectLst/>
                <a:latin typeface="Calibri" panose="020F0502020204030204" pitchFamily="34" charset="0"/>
                <a:ea typeface="Times New Roman" panose="02020603050405020304" pitchFamily="18" charset="0"/>
              </a:rPr>
              <a:t>How Do I Test the Seal on my N95? </a:t>
            </a: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800" dirty="0">
                <a:effectLst/>
                <a:latin typeface="Calibri" panose="020F0502020204030204" pitchFamily="34" charset="0"/>
                <a:ea typeface="Times New Roman" panose="02020603050405020304" pitchFamily="18" charset="0"/>
              </a:rPr>
              <a:t>Access the video here:</a:t>
            </a:r>
          </a:p>
          <a:p>
            <a:pPr marL="457200" marR="0" lvl="1" indent="0" fontAlgn="base">
              <a:spcBef>
                <a:spcPts val="0"/>
              </a:spcBef>
              <a:spcAft>
                <a:spcPts val="0"/>
              </a:spcAft>
              <a:buSzPts val="1000"/>
              <a:buFont typeface="Courier New" panose="02070309020205020404" pitchFamily="49" charset="0"/>
              <a:buNone/>
              <a:tabLst>
                <a:tab pos="914400" algn="l"/>
              </a:tabLst>
            </a:pPr>
            <a:r>
              <a:rPr lang="en-US" sz="1800" b="1" dirty="0">
                <a:effectLst/>
                <a:latin typeface="Calibri" panose="020F0502020204030204" pitchFamily="34" charset="0"/>
                <a:ea typeface="Times New Roman" panose="02020603050405020304" pitchFamily="18" charset="0"/>
              </a:rPr>
              <a:t>CDC website:</a:t>
            </a:r>
            <a:r>
              <a:rPr lang="en-US" sz="2000" b="1" u="none" dirty="0">
                <a:solidFill>
                  <a:schemeClr val="tx1"/>
                </a:solidFill>
                <a:effectLst/>
                <a:latin typeface="Times New Roman" panose="02020603050405020304" pitchFamily="18" charset="0"/>
                <a:ea typeface="Times New Roman" panose="02020603050405020304" pitchFamily="18" charset="0"/>
                <a:cs typeface="+mn-cs"/>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https://www.cdc.gov/infectioncontrol/projectfirstline/videos/Ep15-Seal-LoRes.mp4</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p>
          <a:p>
            <a:pPr marL="457200" marR="0" lvl="1" indent="0" algn="l" defTabSz="914400" rtl="0" eaLnBrk="1" fontAlgn="base" latinLnBrk="0" hangingPunct="1">
              <a:lnSpc>
                <a:spcPct val="100000"/>
              </a:lnSpc>
              <a:spcBef>
                <a:spcPts val="0"/>
              </a:spcBef>
              <a:spcAft>
                <a:spcPts val="0"/>
              </a:spcAft>
              <a:buClrTx/>
              <a:buSzPts val="1000"/>
              <a:buFont typeface="Courier New" panose="02070309020205020404" pitchFamily="49" charset="0"/>
              <a:buNone/>
              <a:tabLst>
                <a:tab pos="914400" algn="l"/>
              </a:tabLst>
              <a:defRPr/>
            </a:pPr>
            <a:r>
              <a:rPr lang="en-US" sz="1800" b="1" i="0" u="none" strike="noStrike" baseline="0" dirty="0">
                <a:solidFill>
                  <a:srgbClr val="221E1F"/>
                </a:solidFill>
                <a:latin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https://www.youtube.com/watch?v=bQ8zZ31LLOw&amp;list=PLvrp9iOILTQZQGtDnSDGViKDdRtIc13VX&amp;index=16</a:t>
            </a:r>
            <a:r>
              <a:rPr lang="en-US" sz="1200" dirty="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Each group will then discuss the questions on the slide:</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b="1" dirty="0">
                <a:effectLst/>
                <a:latin typeface="Calibri" panose="020F0502020204030204" pitchFamily="34" charset="0"/>
                <a:ea typeface="Times New Roman" panose="02020603050405020304" pitchFamily="18" charset="0"/>
              </a:rPr>
              <a:t>What are the important points from this video? How would I explain it </a:t>
            </a:r>
            <a:r>
              <a:rPr lang="haw-US" sz="1100" b="1" dirty="0">
                <a:effectLst/>
                <a:latin typeface="Calibri" panose="020F0502020204030204" pitchFamily="34" charset="0"/>
                <a:ea typeface="Times New Roman" panose="02020603050405020304" pitchFamily="18" charset="0"/>
              </a:rPr>
              <a:t>to </a:t>
            </a:r>
            <a:r>
              <a:rPr lang="en-US" sz="1100" b="1" dirty="0">
                <a:effectLst/>
                <a:latin typeface="Calibri" panose="020F0502020204030204" pitchFamily="34" charset="0"/>
                <a:ea typeface="Times New Roman" panose="02020603050405020304" pitchFamily="18" charset="0"/>
              </a:rPr>
              <a:t>others?</a:t>
            </a:r>
            <a:endParaRPr lang="en-US" sz="1200" b="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b="1" dirty="0">
                <a:effectLst/>
                <a:latin typeface="Calibri" panose="020F0502020204030204" pitchFamily="34" charset="0"/>
                <a:ea typeface="Times New Roman" panose="02020603050405020304" pitchFamily="18" charset="0"/>
              </a:rPr>
              <a:t>Why should I care? What’s the relevance to my work?</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Inform the groups that they have 15 minutes to work together.</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Ask each group to identify a spokesperson who will share the group’s ideas when everyone reconvenes.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After the small groups have gathered, depending on your virtual platform, you may use the broadcast message feature or another means to send reminders of the questions, how much time is remaining, etc. You may also choose to “visit” each group to encourage conversation and to hear their thoughts.</a:t>
            </a:r>
          </a:p>
          <a:p>
            <a:pPr marL="0" marR="0" lvl="0" indent="0">
              <a:lnSpc>
                <a:spcPct val="107000"/>
              </a:lnSpc>
              <a:spcBef>
                <a:spcPts val="0"/>
              </a:spcBef>
              <a:spcAft>
                <a:spcPts val="800"/>
              </a:spcAft>
              <a:buSzPts val="1000"/>
              <a:buFont typeface="Symbol" panose="05050102010706020507" pitchFamily="18" charset="2"/>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“Group </a:t>
            </a:r>
            <a:r>
              <a:rPr lang="haw-US" sz="1100" dirty="0">
                <a:effectLst/>
                <a:latin typeface="Calibri" panose="020F0502020204030204" pitchFamily="34" charset="0"/>
                <a:ea typeface="Calibri" panose="020F0502020204030204" pitchFamily="34" charset="0"/>
                <a:cs typeface="Times New Roman" panose="02020603050405020304" pitchFamily="18" charset="0"/>
              </a:rPr>
              <a:t>1</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watch Episode 14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‘What</a:t>
            </a:r>
            <a:r>
              <a:rPr lang="haw-US" sz="1100" dirty="0">
                <a:effectLst/>
                <a:latin typeface="Calibri" panose="020F0502020204030204" pitchFamily="34" charset="0"/>
                <a:ea typeface="Calibri" panose="020F0502020204030204" pitchFamily="34" charset="0"/>
                <a:cs typeface="Times New Roman" panose="02020603050405020304" pitchFamily="18" charset="0"/>
              </a:rPr>
              <a:t> i</a:t>
            </a:r>
            <a:r>
              <a:rPr lang="en-US" sz="1100" dirty="0">
                <a:effectLst/>
                <a:latin typeface="Calibri" panose="020F0502020204030204" pitchFamily="34" charset="0"/>
                <a:ea typeface="Calibri" panose="020F0502020204030204" pitchFamily="34" charset="0"/>
                <a:cs typeface="Times New Roman" panose="02020603050405020304" pitchFamily="18" charset="0"/>
              </a:rPr>
              <a:t>s an N95 Respirator?’ Group </a:t>
            </a:r>
            <a:r>
              <a:rPr lang="haw-US" sz="1100" dirty="0">
                <a:effectLst/>
                <a:latin typeface="Calibri" panose="020F0502020204030204" pitchFamily="34" charset="0"/>
                <a:ea typeface="Calibri" panose="020F0502020204030204" pitchFamily="34" charset="0"/>
                <a:cs typeface="Times New Roman" panose="02020603050405020304" pitchFamily="18" charset="0"/>
              </a:rPr>
              <a:t>2</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watch Episode 15, ‘How Do I Test the Seal on my N95?’ The first video focuses on why N95s work, and the second on why it’s important to test the seal on your N95 every time you wear it and how to do a user seal check.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you watch the video together, take a few minutes to discuss these questions: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the important points from this video? How would I explain it </a:t>
            </a:r>
            <a:r>
              <a:rPr lang="haw-US" sz="1100" b="1" dirty="0">
                <a:effectLst/>
                <a:latin typeface="Calibri" panose="020F0502020204030204" pitchFamily="34" charset="0"/>
                <a:ea typeface="Calibri" panose="020F0502020204030204" pitchFamily="34" charset="0"/>
                <a:cs typeface="Times New Roman" panose="02020603050405020304" pitchFamily="18" charset="0"/>
              </a:rPr>
              <a:t>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others?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Why should I care? What’s the relevance to my work?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“You’ll have about 15 minutes to work, and then we’ll come back together as a large group to share our ideas. Please decide on one person from your group to report out your thoughts. I’ll give you a warning when you have two minutes left.”</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77811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15 minutes, reconvene the group.</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turn, invite one person from each group to share their responses to the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each group’s report, acknowledge the responses.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capture high-level summaries of their responses on a slide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Outlines for Episodes 14 and 15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additional discussion points and to connect their discussion to the learning objectives for this session:</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Describe one (1) job of a respirator.</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Describe two (2) aspects of N95s that ensure they protect the wearer from inhaling very small particles.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Explain one (1) way to perform a user seal check and why it is important.</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Discuss two (2) possible actions you can take if a leak in the N95 is detected.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reports, lead a group discussion of strategies that they could employ to explain these concepts to others.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summarize the group’s ideas on a slide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use their knowledge about respirators at work, and how they can share that knowledge with others.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appropriate to your audience, you may consider building on the suggested strategies and asking the group to reflect on any new ideas that might be helpful in their daily work.</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back. I’d like for each group to report on your discussion, and I’ll capture some high-level points as you share. Group </a:t>
            </a:r>
            <a:r>
              <a:rPr lang="haw-US" sz="1100" dirty="0">
                <a:effectLst/>
                <a:latin typeface="Calibri" panose="020F0502020204030204" pitchFamily="34" charset="0"/>
                <a:ea typeface="Calibri" panose="020F0502020204030204" pitchFamily="34" charset="0"/>
                <a:cs typeface="Times New Roman" panose="02020603050405020304" pitchFamily="18" charset="0"/>
              </a:rPr>
              <a:t>1</a:t>
            </a:r>
            <a:r>
              <a:rPr lang="en-US" sz="1100" dirty="0">
                <a:effectLst/>
                <a:latin typeface="Calibri" panose="020F0502020204030204" pitchFamily="34" charset="0"/>
                <a:ea typeface="Calibri" panose="020F0502020204030204" pitchFamily="34" charset="0"/>
                <a:cs typeface="Times New Roman" panose="02020603050405020304" pitchFamily="18" charset="0"/>
              </a:rPr>
              <a:t>, let’s start with you!”</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react to their reports</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 you for sharing your ideas! When you’re on the job in healthcare, it’s important to understand how your respirator works and to make sure it’s working correctly so it can do its job of keeping you from breathing in germs.</a:t>
            </a:r>
          </a:p>
          <a:p>
            <a:pPr marL="0" marR="0">
              <a:lnSpc>
                <a:spcPct val="107000"/>
              </a:lnSpc>
              <a:spcBef>
                <a:spcPts val="0"/>
              </a:spcBef>
              <a:spcAft>
                <a:spcPts val="800"/>
              </a:spcAft>
            </a:pPr>
            <a:endParaRPr lang="haw-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let’s think about how you can use what you know about respirators at work, and how you can share your knowledge with others.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ideas?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Thanks for the good ideas!”</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278484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participants for the discussion.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wish to remind the group of key points from other sessions.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all did a great job of sharing your observations and coming up with useful, good strategies for sharing your knowledge. Remember, if you’re ever unsure about what to do, such as how to do a user seal check, you can always talk with your supervisor or your colleagues.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something that they learned about respirators, how N95s keep the wearer from inhaling infectious particles, or how to do a user seal check.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Outlines for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Episodes 13, 14, and 15 to prompt or reinforce the discussion.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and consider reading them aloud if they are in the chat.</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share questions that they would like Project Firstline to address in future offerings.</a:t>
            </a:r>
          </a:p>
          <a:p>
            <a:pPr marL="342900" marR="0" lvl="0" indent="-342900">
              <a:lnSpc>
                <a:spcPct val="107000"/>
              </a:lnSpc>
              <a:spcBef>
                <a:spcPts val="0"/>
              </a:spcBef>
              <a:spcAft>
                <a:spcPts val="0"/>
              </a:spcAft>
              <a:buFont typeface="Symbol" panose="05050102010706020507" pitchFamily="18" charset="2"/>
              <a:buChar char=""/>
              <a:tabLst>
                <a:tab pos="2286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above, if the answers are information that is already included in this session, please respond.</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hope you’ve learned a lot today. Before we go, I’d like for you to share with me one thing you learned about respirators, how N95s work, or how to do a user seal check on your N95. I’d also like to hear how you plan to use your knowledge in your daily work. Please feel free to come off mute or to respond in the chat.”</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207951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share questions that they would like Project Firstline to address in future offerings.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above, 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a:ea typeface="Calibri" panose="020F0502020204030204" pitchFamily="34" charset="0"/>
                <a:cs typeface="Calibri"/>
              </a:rPr>
              <a:t>“Thank you all for your time! We covered a lot today, so I’ll ask one more time: </a:t>
            </a:r>
            <a:r>
              <a:rPr lang="en-US" sz="1100" b="1" dirty="0">
                <a:effectLst/>
                <a:latin typeface="Calibri"/>
                <a:ea typeface="Calibri" panose="020F0502020204030204" pitchFamily="34" charset="0"/>
                <a:cs typeface="Calibri"/>
              </a:rPr>
              <a:t>does anyone have any questions still remaining </a:t>
            </a:r>
            <a:r>
              <a:rPr lang="en-US" sz="1800" b="1"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or items I can clarify about respirators and N95s</a:t>
            </a:r>
            <a:r>
              <a:rPr lang="en-US" sz="1100" b="1" dirty="0">
                <a:effectLst/>
                <a:latin typeface="Calibri"/>
                <a:ea typeface="Calibri" panose="020F0502020204030204" pitchFamily="34" charset="0"/>
                <a:cs typeface="Calibri"/>
              </a:rPr>
              <a:t>? </a:t>
            </a:r>
            <a:r>
              <a:rPr lang="en-US" sz="1100" dirty="0">
                <a:effectLst/>
                <a:latin typeface="Calibri"/>
                <a:ea typeface="Calibri" panose="020F0502020204030204" pitchFamily="34" charset="0"/>
                <a:cs typeface="Calibri"/>
              </a:rPr>
              <a:t>And related to that,</a:t>
            </a:r>
            <a:r>
              <a:rPr lang="en-US" sz="1100" b="1" dirty="0">
                <a:effectLst/>
                <a:latin typeface="Calibri"/>
                <a:ea typeface="Calibri" panose="020F0502020204030204" pitchFamily="34" charset="0"/>
                <a:cs typeface="Calibri"/>
              </a:rPr>
              <a:t> are there questions about infection control – PPE or any other aspect of infection control in healthcare – that you would like Project Firstline to address</a:t>
            </a:r>
            <a:r>
              <a:rPr lang="en-US" sz="1100" b="1" dirty="0">
                <a:latin typeface="Calibri"/>
                <a:ea typeface="Calibri" panose="020F0502020204030204" pitchFamily="34" charset="0"/>
                <a:cs typeface="Calibri"/>
              </a:rPr>
              <a:t>?"</a:t>
            </a:r>
            <a:endParaRPr lang="en-US" sz="11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a:t>
            </a:r>
            <a:r>
              <a:rPr lang="haw-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283020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a:t>
            </a:r>
            <a:r>
              <a:rPr lang="haw-US" sz="1800" dirty="0">
                <a:effectLst/>
                <a:latin typeface="Calibri" panose="020F0502020204030204" pitchFamily="34" charset="0"/>
                <a:ea typeface="Calibri" panose="020F0502020204030204" pitchFamily="34" charset="0"/>
                <a:cs typeface="Times New Roman" panose="02020603050405020304" pitchFamily="18" charset="0"/>
              </a:rPr>
              <a:t>k</a:t>
            </a:r>
            <a:r>
              <a:rPr lang="en-US" sz="1800" dirty="0">
                <a:effectLst/>
                <a:latin typeface="Calibri" panose="020F0502020204030204" pitchFamily="34" charset="0"/>
                <a:ea typeface="Calibri" panose="020F0502020204030204" pitchFamily="34" charset="0"/>
                <a:cs typeface="Times New Roman" panose="02020603050405020304" pitchFamily="18" charset="0"/>
              </a:rPr>
              <a:t>ey </a:t>
            </a:r>
            <a:r>
              <a:rPr lang="haw-US" sz="1800" dirty="0">
                <a:effectLst/>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respirators and N95s, and why they are so important for infection control.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402081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18</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hour, we’ll explore respirators, especially one type that’s commonly used in healthcare, the N95.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talk about the job of a respirator and about topics that are specific to N95s, including their special role in infection control in healthcare, and how to perform a user seal check.”</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a:lnSpc>
                <a:spcPct val="107000"/>
              </a:lnSpc>
              <a:spcAft>
                <a:spcPts val="800"/>
              </a:spcAft>
            </a:pPr>
            <a:r>
              <a:rPr lang="en-US" sz="1800" dirty="0">
                <a:effectLst/>
                <a:latin typeface="Calibri"/>
                <a:ea typeface="Calibri" panose="020F0502020204030204" pitchFamily="34" charset="0"/>
                <a:cs typeface="Calibri"/>
              </a:rPr>
              <a:t>“Here is what we expect to learn today. By the end of today’s training, you will be able to describe the job of a respirator and important aspects of the N95 respirator – including </a:t>
            </a:r>
            <a:r>
              <a:rPr lang="en-US" sz="1800" dirty="0">
                <a:latin typeface="Calibri"/>
                <a:ea typeface="Calibri" panose="020F0502020204030204" pitchFamily="34" charset="0"/>
                <a:cs typeface="Calibri"/>
              </a:rPr>
              <a:t>one way to </a:t>
            </a:r>
            <a:r>
              <a:rPr lang="en-US" sz="1800" dirty="0">
                <a:effectLst/>
                <a:latin typeface="Calibri"/>
                <a:ea typeface="Calibri" panose="020F0502020204030204" pitchFamily="34" charset="0"/>
                <a:cs typeface="Calibri"/>
              </a:rPr>
              <a:t>make sure you have a good seal when you wear one.”</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question will give you a better understanding of your participants’ backgrounds, experience, and level of knowledge.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know that your audience is unlikely to be familiar with respirators, you may wish to preface </a:t>
            </a:r>
            <a:r>
              <a:rPr lang="haw-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dirty="0">
                <a:effectLst/>
                <a:latin typeface="Calibri" panose="020F0502020204030204" pitchFamily="34" charset="0"/>
                <a:ea typeface="Calibri" panose="020F0502020204030204" pitchFamily="34" charset="0"/>
                <a:cs typeface="Times New Roman" panose="02020603050405020304" pitchFamily="18" charset="0"/>
              </a:rPr>
              <a:t>question with the assurance that it’s okay to answer, “I don’t know</a:t>
            </a:r>
            <a:r>
              <a:rPr lang="haw-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individually.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your role, and the answer to this question: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 you regularly wear respirators on the job?</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discussion about respirators and other PPE recommended for COVID-19.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r>
              <a:rPr lang="en-US" sz="1800" dirty="0">
                <a:effectLst/>
                <a:latin typeface="Calibri" panose="020F0502020204030204" pitchFamily="34" charset="0"/>
                <a:ea typeface="Calibri" panose="020F0502020204030204" pitchFamily="34" charset="0"/>
              </a:rPr>
              <a:t>“Respirators are part of the recommended PPE for COVID-19. In other sessions, we’ll examine other types of PPE.” </a:t>
            </a:r>
            <a:endParaRPr lang="en-US" sz="1800" dirty="0"/>
          </a:p>
        </p:txBody>
      </p:sp>
      <p:sp>
        <p:nvSpPr>
          <p:cNvPr id="4" name="Slide Number Placeholder 3"/>
          <p:cNvSpPr>
            <a:spLocks noGrp="1"/>
          </p:cNvSpPr>
          <p:nvPr>
            <p:ph type="sldNum" sz="quarter" idx="5"/>
          </p:nvPr>
        </p:nvSpPr>
        <p:spPr/>
        <p:txBody>
          <a:bodyPr/>
          <a:lstStyle/>
          <a:p>
            <a:fld id="{C8C82AF2-E1D9-4C1F-A731-F702DA3466BE}" type="slidenum">
              <a:rPr lang="en-US" smtClean="0"/>
              <a:t>5</a:t>
            </a:fld>
            <a:endParaRPr lang="en-US" dirty="0"/>
          </a:p>
        </p:txBody>
      </p:sp>
    </p:spTree>
    <p:extLst>
      <p:ext uri="{BB962C8B-B14F-4D97-AF65-F5344CB8AC3E}">
        <p14:creationId xmlns:p14="http://schemas.microsoft.com/office/powerpoint/2010/main" val="68981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Based on the responses to the icebreaker question, invite volunteers to share details and describe in their own words how, and when, they use a respirator on the job.</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Allow brief responses. If needed, you could prompt additional information with questions such as:</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When do you wear a respirator?</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type of respirator do you use?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the experience of participants, they may be well-versed in the topic, or some may be wondering, what is a respirator anyway? Explain that they will have an opportunity to learn about respirators in this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them to respond orally or via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consider capturing their responses, either on a new slide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it is not necessary for everyone to reply, be sure to solicit and affirm participant responses before moving on, and to thank participants for sharing.</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Affirm that today’s session will focus on explaining the concept of a respirator and on the special role of N95s.</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a:ea typeface="Calibri" panose="020F0502020204030204" pitchFamily="34" charset="0"/>
                <a:cs typeface="Calibri"/>
              </a:rPr>
              <a:t>“Thank you, and welcome again! It looks like many of us use respirators on the job. </a:t>
            </a:r>
            <a:r>
              <a:rPr lang="en-US" sz="1100" b="1" dirty="0">
                <a:effectLst/>
                <a:latin typeface="Calibri"/>
                <a:ea typeface="Calibri" panose="020F0502020204030204" pitchFamily="34" charset="0"/>
                <a:cs typeface="Calibri"/>
              </a:rPr>
              <a:t>Would anyone care to offer more details about how you use a respirator?</a:t>
            </a:r>
            <a:r>
              <a:rPr lang="en-US" sz="1100" dirty="0">
                <a:effectLst/>
                <a:latin typeface="Calibri"/>
                <a:ea typeface="Calibri" panose="020F0502020204030204" pitchFamily="34" charset="0"/>
                <a:cs typeface="Calibri"/>
              </a:rPr>
              <a:t> Please feel free to come off mute or type in the chat</a:t>
            </a:r>
            <a:r>
              <a:rPr lang="en-US" sz="1100" dirty="0">
                <a:latin typeface="Calibri"/>
                <a:ea typeface="Calibri" panose="020F0502020204030204" pitchFamily="34" charset="0"/>
                <a:cs typeface="Calibri"/>
              </a:rPr>
              <a:t>."</a:t>
            </a:r>
            <a:endParaRPr lang="en-US" sz="1100" dirty="0">
              <a:effectLst/>
              <a:latin typeface="Calibri" panose="020F0502020204030204" pitchFamily="34" charset="0"/>
              <a:ea typeface="Calibri" panose="020F0502020204030204" pitchFamily="34" charset="0"/>
              <a:cs typeface="Calibri"/>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that’s great! Today, we’re going to talk about what respirators do and the different types of respirators we might use. We’ll focus on N95s, which many of you use every day!”</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Introduce the first video and explain that we will watch it to make sure everyone is on the same page.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make notes as they watch: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simple definition of a respirator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Three types of respirators commonly used in healthcare</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start with the basics. We’ll check in with the CDC’s Dr. Abby Carlson to make sure we’re all on the same page as we answer the question,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is a respirator anyway</a:t>
            </a:r>
            <a:r>
              <a:rPr lang="en-US" sz="1100" dirty="0">
                <a:effectLst/>
                <a:latin typeface="Calibri" panose="020F0502020204030204" pitchFamily="34" charset="0"/>
                <a:ea typeface="Calibri" panose="020F0502020204030204" pitchFamily="34" charset="0"/>
                <a:cs typeface="Times New Roman" panose="02020603050405020304" pitchFamily="18" charset="0"/>
              </a:rPr>
              <a:t>? As you watch, please make note of a simple definition of a respirator and three types of respirators commonly used in healthcare. Please jot down your thoughts in your Participant Booklet.”</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hlinkClick r:id="rId3"/>
              </a:rPr>
              <a:t>https://www.cdc.gov/infectioncontrol/projectfirstline/videos/EP13-Respirator-LowRes.mp4</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en-US" sz="1800" b="1" kern="1200" dirty="0">
                <a:solidFill>
                  <a:schemeClr val="tx1"/>
                </a:solidFill>
                <a:effectLst/>
                <a:latin typeface="Avenir LT Std 55 Roman"/>
                <a:ea typeface="Calibri" panose="020F0502020204030204" pitchFamily="34" charset="0"/>
                <a:cs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https://www.youtube.com/watch?v=Cwf9tM8Tguk&amp;list=PLvrp9iOILTQZQGtDnSDGViKDdRtIc13VX&amp;index=14</a:t>
            </a:r>
            <a:endParaRPr lang="en-US" sz="1800" u="sng" kern="1200"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review the notes they wrote down during the video and share, either orally or in the chat, a simple definition of a respirator and three types of respirator</a:t>
            </a:r>
            <a:r>
              <a:rPr lang="haw-US" sz="1100" dirty="0">
                <a:effectLst/>
                <a:latin typeface="Calibri" panose="020F0502020204030204" pitchFamily="34" charset="0"/>
                <a:ea typeface="Calibri" panose="020F0502020204030204" pitchFamily="34" charset="0"/>
                <a:cs typeface="Times New Roman" panose="02020603050405020304" pitchFamily="18" charset="0"/>
              </a:rPr>
              <a:t>s</a:t>
            </a:r>
            <a:r>
              <a:rPr lang="en-US" sz="1100" dirty="0">
                <a:effectLst/>
                <a:latin typeface="Calibri" panose="020F0502020204030204" pitchFamily="34" charset="0"/>
                <a:ea typeface="Calibri" panose="020F0502020204030204" pitchFamily="34" charset="0"/>
                <a:cs typeface="Times New Roman" panose="02020603050405020304" pitchFamily="18" charset="0"/>
              </a:rPr>
              <a:t> commonly used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Answers may include:</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 respirator’s job is to keep you from breathing in things in the air that might hurt you, like germs, dust, chemicals, and other dangerous things.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In healthcare, we use respirators when we think we’re going to be in a situation when we could breathe in air that’s carrying infectious material – like particles containing viruses.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Types of respirators used in 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Filtering facepiece respirator (FFR), the type most commonly used in healthcare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60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Powered air-purifying respirator (PAPR)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Elastomeric respirator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13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latin typeface="Calibri" panose="020F0502020204030204" pitchFamily="34" charset="0"/>
                <a:ea typeface="Calibri" panose="020F0502020204030204" pitchFamily="34" charset="0"/>
                <a:cs typeface="Times New Roman" panose="02020603050405020304" pitchFamily="18" charset="0"/>
              </a:rPr>
              <a:t>for additional discussion points.</a:t>
            </a: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would you define a respirator? What are some respirators that are used in healthcare?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great, thank you!”</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3292068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9/16/2021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9/16/2021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Ppe part 2 – Gloves &amp; Gowns</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9/16/2021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9/16/2021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9/16/2021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9/16/2021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9/16/2021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5.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hyperlink" Target="http://bit.ly/WhatsARespirato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11: </a:t>
            </a:r>
            <a:br>
              <a:rPr lang="en-US" dirty="0"/>
            </a:br>
            <a:r>
              <a:rPr lang="en-US" dirty="0"/>
              <a:t>Ppe part 3 – </a:t>
            </a:r>
            <a:br>
              <a:rPr lang="en-US" dirty="0"/>
            </a:br>
            <a:r>
              <a:rPr lang="en-US" dirty="0"/>
              <a:t>Respirators</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4B7AC86D-2DD8-422E-80B2-EC57A9280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C867A9-B415-4924-A168-518B785C5FD9}"/>
              </a:ext>
            </a:extLst>
          </p:cNvPr>
          <p:cNvSpPr>
            <a:spLocks noGrp="1"/>
          </p:cNvSpPr>
          <p:nvPr>
            <p:ph type="title"/>
          </p:nvPr>
        </p:nvSpPr>
        <p:spPr>
          <a:xfrm>
            <a:off x="839788" y="2406312"/>
            <a:ext cx="3932237" cy="1600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What do you want to </a:t>
            </a:r>
            <a:r>
              <a:rPr kumimoji="0" lang="en-US" sz="3600" b="1" i="0" u="none" strike="noStrike" kern="1200" cap="none" spc="0" normalizeH="0" baseline="0" noProof="0" dirty="0">
                <a:ln>
                  <a:noFill/>
                </a:ln>
                <a:solidFill>
                  <a:schemeClr val="bg1"/>
                </a:solidFill>
                <a:effectLst/>
                <a:uLnTx/>
                <a:uFillTx/>
                <a:latin typeface="+mj-lt"/>
                <a:ea typeface="+mn-ea"/>
                <a:cs typeface="+mn-cs"/>
              </a:rPr>
              <a:t>know more</a:t>
            </a:r>
            <a:r>
              <a:rPr kumimoji="0" lang="en-US" sz="3600" b="0" i="0" u="none" strike="noStrike" kern="1200" cap="none" spc="0" normalizeH="0" baseline="0" noProof="0" dirty="0">
                <a:ln>
                  <a:noFill/>
                </a:ln>
                <a:solidFill>
                  <a:schemeClr val="bg1"/>
                </a:solidFill>
                <a:effectLst/>
                <a:uLnTx/>
                <a:uFillTx/>
                <a:latin typeface="+mj-lt"/>
                <a:ea typeface="+mn-ea"/>
                <a:cs typeface="+mn-cs"/>
              </a:rPr>
              <a:t> about?</a:t>
            </a:r>
          </a:p>
        </p:txBody>
      </p:sp>
      <p:sp>
        <p:nvSpPr>
          <p:cNvPr id="4" name="Slide Number Placeholder 3">
            <a:extLst>
              <a:ext uri="{FF2B5EF4-FFF2-40B4-BE49-F238E27FC236}">
                <a16:creationId xmlns:a16="http://schemas.microsoft.com/office/drawing/2014/main" id="{AE0F8FFD-7E44-4F88-BF8A-4AC80ED46F04}"/>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66274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noProof="0" dirty="0"/>
              <a:t>More about n95</a:t>
            </a:r>
            <a:r>
              <a:rPr lang="en-US" sz="3200" noProof="0" dirty="0"/>
              <a:t>S</a:t>
            </a:r>
            <a:endParaRPr lang="en-US" sz="3200" dirty="0"/>
          </a:p>
        </p:txBody>
      </p:sp>
      <p:sp>
        <p:nvSpPr>
          <p:cNvPr id="2" name="Footer Placeholder 1">
            <a:extLst>
              <a:ext uri="{FF2B5EF4-FFF2-40B4-BE49-F238E27FC236}">
                <a16:creationId xmlns:a16="http://schemas.microsoft.com/office/drawing/2014/main" id="{396E5BED-62D2-445F-8CAE-56F5C56EECDE}"/>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3" name="Slide Number Placeholder 2">
            <a:extLst>
              <a:ext uri="{FF2B5EF4-FFF2-40B4-BE49-F238E27FC236}">
                <a16:creationId xmlns:a16="http://schemas.microsoft.com/office/drawing/2014/main" id="{87030948-5891-4068-8F5D-AAAED870736D}"/>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389031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Breakout groups </a:t>
            </a:r>
          </a:p>
        </p:txBody>
      </p:sp>
      <p:sp>
        <p:nvSpPr>
          <p:cNvPr id="8" name="Content Placeholder 7">
            <a:extLst>
              <a:ext uri="{FF2B5EF4-FFF2-40B4-BE49-F238E27FC236}">
                <a16:creationId xmlns:a16="http://schemas.microsoft.com/office/drawing/2014/main" id="{C685FA61-BC8D-4006-82B6-C3642B98EB77}"/>
              </a:ext>
            </a:extLst>
          </p:cNvPr>
          <p:cNvSpPr>
            <a:spLocks noGrp="1"/>
          </p:cNvSpPr>
          <p:nvPr>
            <p:ph sz="half" idx="1"/>
          </p:nvPr>
        </p:nvSpPr>
        <p:spPr>
          <a:xfrm>
            <a:off x="838200" y="1329692"/>
            <a:ext cx="9978189" cy="4722191"/>
          </a:xfrm>
        </p:spPr>
        <p:txBody>
          <a:bodyPr/>
          <a:lstStyle/>
          <a:p>
            <a:pPr marL="0" indent="0">
              <a:spcBef>
                <a:spcPts val="600"/>
              </a:spcBef>
              <a:spcAft>
                <a:spcPts val="400"/>
              </a:spcAft>
              <a:buNone/>
            </a:pPr>
            <a:r>
              <a:rPr lang="en-US" sz="3200" b="1" dirty="0">
                <a:solidFill>
                  <a:srgbClr val="13619C"/>
                </a:solidFill>
              </a:rPr>
              <a:t>Group 1: What</a:t>
            </a:r>
            <a:r>
              <a:rPr lang="haw-US" sz="3200" b="1" dirty="0">
                <a:solidFill>
                  <a:srgbClr val="13619C"/>
                </a:solidFill>
              </a:rPr>
              <a:t> i</a:t>
            </a:r>
            <a:r>
              <a:rPr lang="en-US" sz="3200" b="1" dirty="0">
                <a:solidFill>
                  <a:srgbClr val="13619C"/>
                </a:solidFill>
              </a:rPr>
              <a:t>s an N95 Respirator?</a:t>
            </a:r>
          </a:p>
          <a:p>
            <a:pPr marL="0" indent="0">
              <a:spcBef>
                <a:spcPts val="0"/>
              </a:spcBef>
              <a:spcAft>
                <a:spcPts val="400"/>
              </a:spcAft>
              <a:buNone/>
            </a:pPr>
            <a:r>
              <a:rPr lang="en-US" sz="3200" b="1" dirty="0">
                <a:solidFill>
                  <a:srgbClr val="13619C"/>
                </a:solidFill>
              </a:rPr>
              <a:t>Group 2: How Do I Test the Seal on my N95?</a:t>
            </a:r>
            <a:endParaRPr lang="en-US" sz="3200" dirty="0"/>
          </a:p>
          <a:p>
            <a:pPr marL="1371600" indent="-285750">
              <a:buNone/>
            </a:pPr>
            <a:r>
              <a:rPr lang="en-US" sz="2800" b="1" dirty="0"/>
              <a:t>Instructions: </a:t>
            </a:r>
          </a:p>
          <a:p>
            <a:pPr marL="1371600" indent="-285750">
              <a:spcBef>
                <a:spcPts val="0"/>
              </a:spcBef>
              <a:buFont typeface="Arial" panose="020B0604020202020204" pitchFamily="34" charset="0"/>
              <a:buChar char="•"/>
            </a:pPr>
            <a:r>
              <a:rPr lang="en-US" sz="2400" dirty="0"/>
              <a:t>Watch the assigned video in your groups</a:t>
            </a:r>
          </a:p>
          <a:p>
            <a:pPr marL="1371600" indent="-285750">
              <a:buFont typeface="Arial" panose="020B0604020202020204" pitchFamily="34" charset="0"/>
              <a:buChar char="•"/>
            </a:pPr>
            <a:r>
              <a:rPr lang="en-US" sz="2400" dirty="0"/>
              <a:t>Discuss these questions: </a:t>
            </a:r>
          </a:p>
          <a:p>
            <a:pPr marL="2057400" lvl="1" indent="-454025">
              <a:spcBef>
                <a:spcPts val="0"/>
              </a:spcBef>
              <a:buFont typeface="Courier New" panose="02070309020205020404" pitchFamily="49" charset="0"/>
              <a:buChar char="o"/>
            </a:pPr>
            <a:r>
              <a:rPr lang="en-US" sz="2400" dirty="0"/>
              <a:t>What are the important points from this video? How would I explain it to others?</a:t>
            </a:r>
          </a:p>
          <a:p>
            <a:pPr marL="2057400" lvl="1" indent="-454025">
              <a:spcBef>
                <a:spcPts val="0"/>
              </a:spcBef>
              <a:buFont typeface="Courier New" panose="02070309020205020404" pitchFamily="49" charset="0"/>
              <a:buChar char="o"/>
            </a:pPr>
            <a:r>
              <a:rPr lang="en-US" sz="2400" dirty="0"/>
              <a:t>Why should I care? What’s the relevance to my work?</a:t>
            </a:r>
          </a:p>
          <a:p>
            <a:pPr marL="1371600" indent="-285750">
              <a:buFont typeface="Arial" panose="020B0604020202020204" pitchFamily="34" charset="0"/>
              <a:buChar char="•"/>
            </a:pPr>
            <a:r>
              <a:rPr lang="en-US" sz="2400" dirty="0"/>
              <a:t>Identify a spokesperson to share your findings with the group when we reconvene </a:t>
            </a:r>
          </a:p>
        </p:txBody>
      </p:sp>
      <p:sp>
        <p:nvSpPr>
          <p:cNvPr id="2" name="Footer Placeholder 1">
            <a:extLst>
              <a:ext uri="{FF2B5EF4-FFF2-40B4-BE49-F238E27FC236}">
                <a16:creationId xmlns:a16="http://schemas.microsoft.com/office/drawing/2014/main" id="{66E76299-5D3D-4FB8-B99A-3465D48BB0D8}"/>
              </a:ext>
            </a:extLst>
          </p:cNvPr>
          <p:cNvSpPr>
            <a:spLocks noGrp="1"/>
          </p:cNvSpPr>
          <p:nvPr>
            <p:ph type="ftr" sz="quarter" idx="11"/>
          </p:nvPr>
        </p:nvSpPr>
        <p:spPr/>
        <p:txBody>
          <a:bodyPr/>
          <a:lstStyle/>
          <a:p>
            <a:r>
              <a:rPr lang="en-US" dirty="0"/>
              <a:t>PPE Part 3 – Respirators</a:t>
            </a:r>
          </a:p>
        </p:txBody>
      </p:sp>
      <p:sp>
        <p:nvSpPr>
          <p:cNvPr id="3" name="Slide Number Placeholder 2">
            <a:extLst>
              <a:ext uri="{FF2B5EF4-FFF2-40B4-BE49-F238E27FC236}">
                <a16:creationId xmlns:a16="http://schemas.microsoft.com/office/drawing/2014/main" id="{21B3EA7A-D99C-4C08-A376-EF3BD16B12B6}"/>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212972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EBA5-7A75-4AE8-9EA5-CE15C38E2E3D}"/>
              </a:ext>
            </a:extLst>
          </p:cNvPr>
          <p:cNvSpPr>
            <a:spLocks noGrp="1"/>
          </p:cNvSpPr>
          <p:nvPr>
            <p:ph type="title"/>
          </p:nvPr>
        </p:nvSpPr>
        <p:spPr/>
        <p:txBody>
          <a:bodyPr/>
          <a:lstStyle/>
          <a:p>
            <a:r>
              <a:rPr lang="en-US" dirty="0"/>
              <a:t>report out</a:t>
            </a:r>
          </a:p>
        </p:txBody>
      </p:sp>
      <p:sp>
        <p:nvSpPr>
          <p:cNvPr id="8" name="Text Placeholder 7">
            <a:extLst>
              <a:ext uri="{FF2B5EF4-FFF2-40B4-BE49-F238E27FC236}">
                <a16:creationId xmlns:a16="http://schemas.microsoft.com/office/drawing/2014/main" id="{A558283E-596A-43A2-840A-2FEACF02F64B}"/>
              </a:ext>
            </a:extLst>
          </p:cNvPr>
          <p:cNvSpPr>
            <a:spLocks noGrp="1"/>
          </p:cNvSpPr>
          <p:nvPr>
            <p:ph type="body" idx="1"/>
          </p:nvPr>
        </p:nvSpPr>
        <p:spPr>
          <a:xfrm>
            <a:off x="776912" y="2093124"/>
            <a:ext cx="5157787" cy="3260185"/>
          </a:xfrm>
          <a:solidFill>
            <a:schemeClr val="tx2"/>
          </a:solidFill>
        </p:spPr>
        <p:txBody>
          <a:bodyPr lIns="457200" tIns="457200" rIns="457200" bIns="457200" anchor="ctr"/>
          <a:lstStyle/>
          <a:p>
            <a:r>
              <a:rPr lang="en-US" dirty="0">
                <a:solidFill>
                  <a:schemeClr val="bg1"/>
                </a:solidFill>
              </a:rPr>
              <a:t>Group 1: </a:t>
            </a:r>
          </a:p>
          <a:p>
            <a:r>
              <a:rPr lang="en-US" dirty="0">
                <a:solidFill>
                  <a:schemeClr val="bg1"/>
                </a:solidFill>
              </a:rPr>
              <a:t>What is an N95 respirator?</a:t>
            </a:r>
          </a:p>
        </p:txBody>
      </p:sp>
      <p:sp>
        <p:nvSpPr>
          <p:cNvPr id="10" name="Text Placeholder 9">
            <a:extLst>
              <a:ext uri="{FF2B5EF4-FFF2-40B4-BE49-F238E27FC236}">
                <a16:creationId xmlns:a16="http://schemas.microsoft.com/office/drawing/2014/main" id="{130C9585-E38A-40F2-9F73-C708A0CFE06B}"/>
              </a:ext>
            </a:extLst>
          </p:cNvPr>
          <p:cNvSpPr>
            <a:spLocks noGrp="1"/>
          </p:cNvSpPr>
          <p:nvPr>
            <p:ph type="body" sz="quarter" idx="3"/>
          </p:nvPr>
        </p:nvSpPr>
        <p:spPr>
          <a:xfrm>
            <a:off x="6172200" y="2093124"/>
            <a:ext cx="5183188" cy="3260185"/>
          </a:xfrm>
          <a:solidFill>
            <a:schemeClr val="tx2"/>
          </a:solidFill>
        </p:spPr>
        <p:txBody>
          <a:bodyPr lIns="457200" tIns="457200" rIns="457200" bIns="457200" anchor="ctr"/>
          <a:lstStyle/>
          <a:p>
            <a:r>
              <a:rPr lang="en-US" dirty="0">
                <a:solidFill>
                  <a:schemeClr val="bg1"/>
                </a:solidFill>
              </a:rPr>
              <a:t>Group 2: </a:t>
            </a:r>
          </a:p>
          <a:p>
            <a:r>
              <a:rPr lang="en-US" dirty="0">
                <a:solidFill>
                  <a:schemeClr val="bg1"/>
                </a:solidFill>
              </a:rPr>
              <a:t>How do I test the seal on my N95?</a:t>
            </a:r>
          </a:p>
        </p:txBody>
      </p:sp>
      <p:sp>
        <p:nvSpPr>
          <p:cNvPr id="4" name="Footer Placeholder 3">
            <a:extLst>
              <a:ext uri="{FF2B5EF4-FFF2-40B4-BE49-F238E27FC236}">
                <a16:creationId xmlns:a16="http://schemas.microsoft.com/office/drawing/2014/main" id="{E3F34062-389D-42FA-B8FF-9B2559B5C8D1}"/>
              </a:ext>
            </a:extLst>
          </p:cNvPr>
          <p:cNvSpPr>
            <a:spLocks noGrp="1"/>
          </p:cNvSpPr>
          <p:nvPr>
            <p:ph type="ftr" sz="quarter" idx="11"/>
          </p:nvPr>
        </p:nvSpPr>
        <p:spPr/>
        <p:txBody>
          <a:bodyPr/>
          <a:lstStyle/>
          <a:p>
            <a:r>
              <a:rPr lang="en-US" dirty="0"/>
              <a:t>PPE Part 3 – Respirators</a:t>
            </a:r>
          </a:p>
        </p:txBody>
      </p:sp>
      <p:sp>
        <p:nvSpPr>
          <p:cNvPr id="5" name="Slide Number Placeholder 4">
            <a:extLst>
              <a:ext uri="{FF2B5EF4-FFF2-40B4-BE49-F238E27FC236}">
                <a16:creationId xmlns:a16="http://schemas.microsoft.com/office/drawing/2014/main" id="{A89FA25F-7004-4CCB-80E3-D5CAFEA12CED}"/>
              </a:ext>
            </a:extLst>
          </p:cNvPr>
          <p:cNvSpPr>
            <a:spLocks noGrp="1"/>
          </p:cNvSpPr>
          <p:nvPr>
            <p:ph type="sldNum" sz="quarter" idx="12"/>
          </p:nvPr>
        </p:nvSpPr>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274575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14</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D273-9284-4BF6-B54F-5972A12C61DC}"/>
              </a:ext>
            </a:extLst>
          </p:cNvPr>
          <p:cNvSpPr>
            <a:spLocks noGrp="1"/>
          </p:cNvSpPr>
          <p:nvPr>
            <p:ph type="title"/>
          </p:nvPr>
        </p:nvSpPr>
        <p:spPr>
          <a:xfrm>
            <a:off x="839788" y="457200"/>
            <a:ext cx="3932237" cy="3238500"/>
          </a:xfrm>
        </p:spPr>
        <p:txBody>
          <a:bodyPr/>
          <a:lstStyle/>
          <a:p>
            <a:r>
              <a:rPr lang="en-US" sz="3600" b="0" dirty="0"/>
              <a:t>What did you </a:t>
            </a:r>
            <a:r>
              <a:rPr lang="en-US" sz="3600" dirty="0"/>
              <a:t>learn</a:t>
            </a:r>
            <a:r>
              <a:rPr lang="en-US" sz="3600" b="0" dirty="0"/>
              <a:t> today?</a:t>
            </a:r>
          </a:p>
        </p:txBody>
      </p:sp>
      <p:sp>
        <p:nvSpPr>
          <p:cNvPr id="4" name="Slide Number Placeholder 3">
            <a:extLst>
              <a:ext uri="{FF2B5EF4-FFF2-40B4-BE49-F238E27FC236}">
                <a16:creationId xmlns:a16="http://schemas.microsoft.com/office/drawing/2014/main" id="{933F7AF4-4D09-4F35-A612-1BBCBCF0961F}"/>
              </a:ext>
            </a:extLst>
          </p:cNvPr>
          <p:cNvSpPr>
            <a:spLocks noGrp="1"/>
          </p:cNvSpPr>
          <p:nvPr>
            <p:ph type="sldNum" sz="quarter" idx="12"/>
          </p:nvPr>
        </p:nvSpPr>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56886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A687-73B2-4FB6-B32E-4E501B0FD966}"/>
              </a:ext>
            </a:extLst>
          </p:cNvPr>
          <p:cNvSpPr>
            <a:spLocks noGrp="1"/>
          </p:cNvSpPr>
          <p:nvPr>
            <p:ph type="title"/>
          </p:nvPr>
        </p:nvSpPr>
        <p:spPr>
          <a:xfrm>
            <a:off x="839788" y="457200"/>
            <a:ext cx="3932237" cy="2781300"/>
          </a:xfrm>
        </p:spPr>
        <p:txBody>
          <a:bodyPr/>
          <a:lstStyle/>
          <a:p>
            <a:r>
              <a:rPr lang="en-US" sz="4000" dirty="0"/>
              <a:t>Questions?</a:t>
            </a:r>
          </a:p>
        </p:txBody>
      </p:sp>
      <p:sp>
        <p:nvSpPr>
          <p:cNvPr id="3" name="Slide Number Placeholder 2">
            <a:extLst>
              <a:ext uri="{FF2B5EF4-FFF2-40B4-BE49-F238E27FC236}">
                <a16:creationId xmlns:a16="http://schemas.microsoft.com/office/drawing/2014/main" id="{77E740D4-B974-4E47-8623-3F7DFFABDE51}"/>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95152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238125"/>
            <a:ext cx="10515600" cy="702457"/>
          </a:xfrm>
        </p:spPr>
        <p:txBody>
          <a:bodyPr/>
          <a:lstStyle/>
          <a:p>
            <a:r>
              <a:rPr lang="en-US" dirty="0"/>
              <a:t>Key takeaways</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200" y="1435100"/>
            <a:ext cx="10515600" cy="4483099"/>
          </a:xfrm>
        </p:spPr>
        <p:txBody>
          <a:bodyPr/>
          <a:lstStyle/>
          <a:p>
            <a:r>
              <a:rPr lang="en-US" dirty="0"/>
              <a:t>The job of a respirator is to keep you from breathing in things in the air that might hurt you, including germs. </a:t>
            </a:r>
          </a:p>
          <a:p>
            <a:r>
              <a:rPr lang="en-US" dirty="0"/>
              <a:t>N95s, a type of respirator, are designed to filter out very small particles, including droplets, in the air. </a:t>
            </a:r>
          </a:p>
          <a:p>
            <a:r>
              <a:rPr lang="en-US" dirty="0"/>
              <a:t>N95s work not only because of the filtering material but also because of how they fit, which ensures that all the air that you breathe in goes through the filter first and doesn’t leak around the edges. </a:t>
            </a:r>
          </a:p>
          <a:p>
            <a:r>
              <a:rPr lang="en-US" dirty="0"/>
              <a:t>Do a “user seal check” every time you use your N95, because it is possible to put on an N95 using the correct technique and still not have a good seal around all the edges.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371796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377917"/>
            <a:ext cx="10795000" cy="4805363"/>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6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6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6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6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4"/>
              </a:rPr>
              <a:t>https://www.cdc.gov/infectioncontrol/projectfirstline/index.html</a:t>
            </a:r>
            <a:r>
              <a:rPr lang="en-US" sz="2000" dirty="0">
                <a:latin typeface="+mn-lt"/>
              </a:rPr>
              <a:t> </a:t>
            </a:r>
            <a:endParaRPr lang="en-US" sz="1200" dirty="0">
              <a:latin typeface="+mn-lt"/>
            </a:endParaRPr>
          </a:p>
        </p:txBody>
      </p:sp>
      <p:sp>
        <p:nvSpPr>
          <p:cNvPr id="7" name="Footer Placeholder 6">
            <a:extLst>
              <a:ext uri="{FF2B5EF4-FFF2-40B4-BE49-F238E27FC236}">
                <a16:creationId xmlns:a16="http://schemas.microsoft.com/office/drawing/2014/main" id="{81C83E36-34BA-47A1-88CD-9A503700F2D4}"/>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E39B37A8-679E-4C9C-9D91-D7DAE1A9761D}"/>
              </a:ext>
            </a:extLst>
          </p:cNvPr>
          <p:cNvSpPr>
            <a:spLocks noGrp="1"/>
          </p:cNvSpPr>
          <p:nvPr>
            <p:ph type="sldNum" sz="quarter" idx="12"/>
          </p:nvPr>
        </p:nvSpPr>
        <p:spPr/>
        <p:txBody>
          <a:bodyPr/>
          <a:lstStyle/>
          <a:p>
            <a:fld id="{0921C750-0A2B-4FC2-9266-872E12118BE5}" type="slidenum">
              <a:rPr lang="en-US" smtClean="0"/>
              <a:t>18</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3 – Respirators</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703231"/>
            <a:ext cx="10515600" cy="4317999"/>
          </a:xfrm>
        </p:spPr>
        <p:txBody>
          <a:bodyPr>
            <a:normAutofit/>
          </a:bodyPr>
          <a:lstStyle/>
          <a:p>
            <a:r>
              <a:rPr lang="en-US" dirty="0"/>
              <a:t>Introductions</a:t>
            </a:r>
          </a:p>
          <a:p>
            <a:pPr>
              <a:spcBef>
                <a:spcPts val="2400"/>
              </a:spcBef>
            </a:pPr>
            <a:r>
              <a:rPr lang="en-US" dirty="0"/>
              <a:t>Videos and Discussion</a:t>
            </a:r>
          </a:p>
          <a:p>
            <a:pPr lvl="1">
              <a:spcBef>
                <a:spcPts val="2400"/>
              </a:spcBef>
            </a:pPr>
            <a:r>
              <a:rPr lang="en-US" dirty="0"/>
              <a:t>What is a Respirator?</a:t>
            </a:r>
          </a:p>
          <a:p>
            <a:pPr lvl="1">
              <a:spcBef>
                <a:spcPts val="2400"/>
              </a:spcBef>
            </a:pPr>
            <a:r>
              <a:rPr lang="en-US" dirty="0"/>
              <a:t>What is an N95 Respirator?</a:t>
            </a:r>
          </a:p>
          <a:p>
            <a:pPr lvl="1">
              <a:spcBef>
                <a:spcPts val="2400"/>
              </a:spcBef>
            </a:pPr>
            <a:r>
              <a:rPr lang="en-US" dirty="0"/>
              <a:t>How Do I Test the Seal on my N95?</a:t>
            </a:r>
          </a:p>
          <a:p>
            <a:pPr>
              <a:spcBef>
                <a:spcPts val="2400"/>
              </a:spcBef>
            </a:pPr>
            <a:r>
              <a:rPr lang="en-US" dirty="0"/>
              <a:t>Reflection</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p:txBody>
          <a:bodyPr/>
          <a:lstStyle/>
          <a:p>
            <a:r>
              <a:rPr lang="en-US" dirty="0"/>
              <a:t>PPE Part 3 – Respirators</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774680" cy="4318000"/>
          </a:xfrm>
        </p:spPr>
        <p:txBody>
          <a:bodyPr>
            <a:normAutofit/>
          </a:bodyPr>
          <a:lstStyle/>
          <a:p>
            <a:pPr lvl="0"/>
            <a:r>
              <a:rPr lang="en-US" dirty="0"/>
              <a:t>Describe one (1) job of a respirator.</a:t>
            </a:r>
          </a:p>
          <a:p>
            <a:pPr lvl="0"/>
            <a:r>
              <a:rPr lang="en-US" dirty="0"/>
              <a:t>Describe two (2) aspects of N95s that ensure they protect the wearer from inhaling very small particles.</a:t>
            </a:r>
          </a:p>
          <a:p>
            <a:pPr lvl="0"/>
            <a:r>
              <a:rPr lang="en-US" dirty="0"/>
              <a:t>Explain one </a:t>
            </a:r>
            <a:r>
              <a:rPr lang="haw-US" dirty="0"/>
              <a:t>(1) </a:t>
            </a:r>
            <a:r>
              <a:rPr lang="en-US" dirty="0"/>
              <a:t>way to perform an N95 user seal check and why it is important. </a:t>
            </a:r>
          </a:p>
          <a:p>
            <a:pPr lvl="0"/>
            <a:r>
              <a:rPr lang="en-US" dirty="0"/>
              <a:t>Discuss two (2) possible actions you can take if a leak in the N95 is detected.</a:t>
            </a:r>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1" y="1600200"/>
            <a:ext cx="7731642" cy="4318000"/>
          </a:xfrm>
        </p:spPr>
        <p:txBody>
          <a:bodyPr>
            <a:normAutofit/>
          </a:bodyPr>
          <a:lstStyle/>
          <a:p>
            <a:pPr marL="0" lvl="0" indent="0">
              <a:buNone/>
            </a:pPr>
            <a:r>
              <a:rPr lang="en-US" b="1" dirty="0"/>
              <a:t>Please introduce yourself with:</a:t>
            </a:r>
          </a:p>
          <a:p>
            <a:pPr lvl="0"/>
            <a:r>
              <a:rPr lang="en-US" dirty="0"/>
              <a:t>Your name</a:t>
            </a:r>
          </a:p>
          <a:p>
            <a:pPr lvl="0"/>
            <a:r>
              <a:rPr lang="en-US" dirty="0"/>
              <a:t>Your role (e.g., organization, unit)</a:t>
            </a:r>
          </a:p>
          <a:p>
            <a:pPr lvl="0"/>
            <a:r>
              <a:rPr lang="en-US" dirty="0"/>
              <a:t>Do you regularly wear respirators on the job?</a:t>
            </a:r>
          </a:p>
        </p:txBody>
      </p:sp>
      <p:sp>
        <p:nvSpPr>
          <p:cNvPr id="4" name="Footer Placeholder 3">
            <a:extLst>
              <a:ext uri="{FF2B5EF4-FFF2-40B4-BE49-F238E27FC236}">
                <a16:creationId xmlns:a16="http://schemas.microsoft.com/office/drawing/2014/main" id="{346030C1-AB9A-424A-A573-E552837D5BC8}"/>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845488E7-8B7C-4304-B825-71BE1CB905A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 </a:t>
            </a:r>
          </a:p>
        </p:txBody>
      </p:sp>
      <p:sp>
        <p:nvSpPr>
          <p:cNvPr id="25" name="Freeform: Shape 24">
            <a:extLst>
              <a:ext uri="{FF2B5EF4-FFF2-40B4-BE49-F238E27FC236}">
                <a16:creationId xmlns:a16="http://schemas.microsoft.com/office/drawing/2014/main" id="{47B8C7C7-9648-4C01-B81F-FA945F1D3D51}"/>
              </a:ext>
              <a:ext uri="{C183D7F6-B498-43B3-948B-1728B52AA6E4}">
                <adec:decorative xmlns:adec="http://schemas.microsoft.com/office/drawing/2017/decorative" val="1"/>
              </a:ext>
            </a:extLst>
          </p:cNvPr>
          <p:cNvSpPr/>
          <p:nvPr/>
        </p:nvSpPr>
        <p:spPr>
          <a:xfrm>
            <a:off x="905933" y="1431540"/>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Eye Protection</a:t>
            </a:r>
          </a:p>
        </p:txBody>
      </p:sp>
      <p:grpSp>
        <p:nvGrpSpPr>
          <p:cNvPr id="26" name="Group 25" descr="eye protection and face shield">
            <a:extLst>
              <a:ext uri="{FF2B5EF4-FFF2-40B4-BE49-F238E27FC236}">
                <a16:creationId xmlns:a16="http://schemas.microsoft.com/office/drawing/2014/main" id="{519D195F-95CD-4F43-AA00-2E9CF79A08CC}"/>
              </a:ext>
            </a:extLst>
          </p:cNvPr>
          <p:cNvGrpSpPr/>
          <p:nvPr/>
        </p:nvGrpSpPr>
        <p:grpSpPr>
          <a:xfrm>
            <a:off x="619953" y="2210259"/>
            <a:ext cx="3615548" cy="2411292"/>
            <a:chOff x="643857" y="2201115"/>
            <a:chExt cx="3615548" cy="2411292"/>
          </a:xfrm>
        </p:grpSpPr>
        <p:pic>
          <p:nvPicPr>
            <p:cNvPr id="27" name="Graphic 26">
              <a:extLst>
                <a:ext uri="{FF2B5EF4-FFF2-40B4-BE49-F238E27FC236}">
                  <a16:creationId xmlns:a16="http://schemas.microsoft.com/office/drawing/2014/main" id="{50169E81-5A77-429C-A8BF-E0880324E2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28" name="Group 27">
              <a:extLst>
                <a:ext uri="{FF2B5EF4-FFF2-40B4-BE49-F238E27FC236}">
                  <a16:creationId xmlns:a16="http://schemas.microsoft.com/office/drawing/2014/main" id="{8AD1806D-BDCC-4AAF-8EB1-14ED7C269E22}"/>
                </a:ext>
              </a:extLst>
            </p:cNvPr>
            <p:cNvGrpSpPr/>
            <p:nvPr/>
          </p:nvGrpSpPr>
          <p:grpSpPr>
            <a:xfrm>
              <a:off x="643857" y="2201115"/>
              <a:ext cx="3579008" cy="2411292"/>
              <a:chOff x="576124" y="2201115"/>
              <a:chExt cx="3579008" cy="2411292"/>
            </a:xfrm>
          </p:grpSpPr>
          <p:pic>
            <p:nvPicPr>
              <p:cNvPr id="29" name="Graphic 28">
                <a:extLst>
                  <a:ext uri="{FF2B5EF4-FFF2-40B4-BE49-F238E27FC236}">
                    <a16:creationId xmlns:a16="http://schemas.microsoft.com/office/drawing/2014/main" id="{89C5D461-EB87-4FA0-8A1E-2BEFB2CE1E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30" name="Graphic 29">
                <a:extLst>
                  <a:ext uri="{FF2B5EF4-FFF2-40B4-BE49-F238E27FC236}">
                    <a16:creationId xmlns:a16="http://schemas.microsoft.com/office/drawing/2014/main" id="{BA07C189-7BEA-42A4-9FE7-A2D24DC3BA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805" y="2201115"/>
                <a:ext cx="2801327" cy="2323623"/>
              </a:xfrm>
              <a:prstGeom prst="rect">
                <a:avLst/>
              </a:prstGeom>
            </p:spPr>
          </p:pic>
        </p:grpSp>
      </p:grpSp>
      <p:grpSp>
        <p:nvGrpSpPr>
          <p:cNvPr id="31" name="Group 30" descr="gloves and gown">
            <a:extLst>
              <a:ext uri="{FF2B5EF4-FFF2-40B4-BE49-F238E27FC236}">
                <a16:creationId xmlns:a16="http://schemas.microsoft.com/office/drawing/2014/main" id="{96B5B367-BAD9-4847-925C-0645A478F65F}"/>
              </a:ext>
            </a:extLst>
          </p:cNvPr>
          <p:cNvGrpSpPr/>
          <p:nvPr/>
        </p:nvGrpSpPr>
        <p:grpSpPr>
          <a:xfrm>
            <a:off x="4353389" y="1264015"/>
            <a:ext cx="3337632" cy="4538476"/>
            <a:chOff x="7813447" y="1254871"/>
            <a:chExt cx="3337632" cy="4538476"/>
          </a:xfrm>
        </p:grpSpPr>
        <p:sp>
          <p:nvSpPr>
            <p:cNvPr id="32" name="Freeform: Shape 31">
              <a:extLst>
                <a:ext uri="{FF2B5EF4-FFF2-40B4-BE49-F238E27FC236}">
                  <a16:creationId xmlns:a16="http://schemas.microsoft.com/office/drawing/2014/main" id="{A8DA3EA0-DCF0-4786-B588-2F7AAC93D8F0}"/>
                </a:ext>
              </a:extLst>
            </p:cNvPr>
            <p:cNvSpPr/>
            <p:nvPr/>
          </p:nvSpPr>
          <p:spPr>
            <a:xfrm>
              <a:off x="7834147"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Gloves &amp; Gown</a:t>
              </a:r>
            </a:p>
          </p:txBody>
        </p:sp>
        <p:pic>
          <p:nvPicPr>
            <p:cNvPr id="33" name="Graphic 32">
              <a:extLst>
                <a:ext uri="{FF2B5EF4-FFF2-40B4-BE49-F238E27FC236}">
                  <a16:creationId xmlns:a16="http://schemas.microsoft.com/office/drawing/2014/main" id="{EE65B988-D542-40D6-A3CF-836FE8F7D5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22568" y="1254871"/>
              <a:ext cx="2353646" cy="3910273"/>
            </a:xfrm>
            <a:prstGeom prst="rect">
              <a:avLst/>
            </a:prstGeom>
            <a:effectLst>
              <a:outerShdw dist="177800" dir="2700000" algn="tl" rotWithShape="0">
                <a:prstClr val="black">
                  <a:alpha val="40000"/>
                </a:prstClr>
              </a:outerShdw>
            </a:effectLst>
          </p:spPr>
        </p:pic>
        <p:pic>
          <p:nvPicPr>
            <p:cNvPr id="34" name="Graphic 33">
              <a:extLst>
                <a:ext uri="{FF2B5EF4-FFF2-40B4-BE49-F238E27FC236}">
                  <a16:creationId xmlns:a16="http://schemas.microsoft.com/office/drawing/2014/main" id="{0B68BAD6-5FC1-4969-80F1-A1D4A5AADE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081774">
              <a:off x="7813447" y="2637777"/>
              <a:ext cx="2253723" cy="1981068"/>
            </a:xfrm>
            <a:prstGeom prst="rect">
              <a:avLst/>
            </a:prstGeom>
            <a:effectLst>
              <a:outerShdw dist="190500" dir="2700000" algn="tl" rotWithShape="0">
                <a:prstClr val="black">
                  <a:alpha val="40000"/>
                </a:prstClr>
              </a:outerShdw>
            </a:effectLst>
          </p:spPr>
        </p:pic>
      </p:grpSp>
      <p:sp>
        <p:nvSpPr>
          <p:cNvPr id="35" name="Freeform: Shape 34">
            <a:extLst>
              <a:ext uri="{FF2B5EF4-FFF2-40B4-BE49-F238E27FC236}">
                <a16:creationId xmlns:a16="http://schemas.microsoft.com/office/drawing/2014/main" id="{60892728-4ABF-49CA-B6F4-6D3AD3EDC7FA}"/>
              </a:ext>
              <a:ext uri="{C183D7F6-B498-43B3-948B-1728B52AA6E4}">
                <adec:decorative xmlns:adec="http://schemas.microsoft.com/office/drawing/2017/decorative" val="1"/>
              </a:ext>
            </a:extLst>
          </p:cNvPr>
          <p:cNvSpPr/>
          <p:nvPr/>
        </p:nvSpPr>
        <p:spPr>
          <a:xfrm>
            <a:off x="7834181" y="1431542"/>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b="1" kern="1200" dirty="0">
                <a:solidFill>
                  <a:schemeClr val="bg1"/>
                </a:solidFill>
              </a:rPr>
              <a:t>Respirator</a:t>
            </a:r>
          </a:p>
        </p:txBody>
      </p:sp>
      <p:grpSp>
        <p:nvGrpSpPr>
          <p:cNvPr id="36" name="Group 35" descr="respirator">
            <a:extLst>
              <a:ext uri="{FF2B5EF4-FFF2-40B4-BE49-F238E27FC236}">
                <a16:creationId xmlns:a16="http://schemas.microsoft.com/office/drawing/2014/main" id="{78377B52-C6FB-4241-8A78-81ADD0539FCF}"/>
              </a:ext>
            </a:extLst>
          </p:cNvPr>
          <p:cNvGrpSpPr/>
          <p:nvPr/>
        </p:nvGrpSpPr>
        <p:grpSpPr>
          <a:xfrm>
            <a:off x="8008676" y="2359451"/>
            <a:ext cx="2791186" cy="2556008"/>
            <a:chOff x="8008676" y="2350307"/>
            <a:chExt cx="2791186" cy="2556008"/>
          </a:xfrm>
          <a:effectLst>
            <a:outerShdw dist="355600" dir="3480000" sx="87000" sy="87000" algn="ctr" rotWithShape="0">
              <a:srgbClr val="000000">
                <a:alpha val="43137"/>
              </a:srgbClr>
            </a:outerShdw>
          </a:effectLst>
        </p:grpSpPr>
        <p:sp>
          <p:nvSpPr>
            <p:cNvPr id="37" name="Freeform: Shape 36">
              <a:extLst>
                <a:ext uri="{FF2B5EF4-FFF2-40B4-BE49-F238E27FC236}">
                  <a16:creationId xmlns:a16="http://schemas.microsoft.com/office/drawing/2014/main" id="{4AAE16B5-AFA6-4B1E-A844-97AE75C34B34}"/>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E78F396A-F50F-4390-AFF4-2F670CD1447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Lst>
          </p:cNvPr>
          <p:cNvSpPr>
            <a:spLocks noGrp="1"/>
          </p:cNvSpPr>
          <p:nvPr>
            <p:ph type="ftr" sz="quarter" idx="11"/>
          </p:nvPr>
        </p:nvSpPr>
        <p:spPr>
          <a:xfrm>
            <a:off x="4686833" y="6365359"/>
            <a:ext cx="6395357" cy="365125"/>
          </a:xfrm>
        </p:spPr>
        <p:txBody>
          <a:bodyPr/>
          <a:lstStyle/>
          <a:p>
            <a:r>
              <a:rPr lang="en-US" dirty="0"/>
              <a:t>PPE Part 3 – Respirators</a:t>
            </a:r>
          </a:p>
        </p:txBody>
      </p:sp>
      <p:sp>
        <p:nvSpPr>
          <p:cNvPr id="9" name="Slide Number Placeholder 8">
            <a:extLst>
              <a:ext uri="{FF2B5EF4-FFF2-40B4-BE49-F238E27FC236}">
                <a16:creationId xmlns:a16="http://schemas.microsoft.com/office/drawing/2014/main" id="{A09E778B-FAAC-4D3F-B99C-7B04818D8826}"/>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55859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2532737"/>
            <a:ext cx="5753517" cy="896263"/>
          </a:xfrm>
        </p:spPr>
        <p:txBody>
          <a:bodyPr>
            <a:noAutofit/>
          </a:bodyPr>
          <a:lstStyle/>
          <a:p>
            <a:r>
              <a:rPr lang="en-US" sz="3600" b="0" dirty="0"/>
              <a:t>How do you use </a:t>
            </a:r>
            <a:r>
              <a:rPr lang="en-US" sz="3600" dirty="0"/>
              <a:t>respirators</a:t>
            </a:r>
            <a:r>
              <a:rPr lang="en-US" sz="3600" b="0" dirty="0"/>
              <a:t>?</a:t>
            </a:r>
          </a:p>
        </p:txBody>
      </p:sp>
      <p:sp>
        <p:nvSpPr>
          <p:cNvPr id="3" name="Slide Number Placeholder 2">
            <a:extLst>
              <a:ext uri="{FF2B5EF4-FFF2-40B4-BE49-F238E27FC236}">
                <a16:creationId xmlns:a16="http://schemas.microsoft.com/office/drawing/2014/main" id="{3EA64E6A-7DB5-405C-ACF4-B3B839E19F3A}"/>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Respirators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2527890" y="2693324"/>
            <a:ext cx="7136219" cy="1953832"/>
          </a:xfrm>
        </p:spPr>
        <p:txBody>
          <a:bodyPr>
            <a:normAutofit/>
          </a:bodyPr>
          <a:lstStyle/>
          <a:p>
            <a:pPr marL="0" lvl="0" indent="0">
              <a:buNone/>
            </a:pPr>
            <a:r>
              <a:rPr lang="en-US" b="1" dirty="0">
                <a:solidFill>
                  <a:schemeClr val="accent1"/>
                </a:solidFill>
              </a:rPr>
              <a:t>While watching the video, jot down:</a:t>
            </a:r>
          </a:p>
          <a:p>
            <a:r>
              <a:rPr lang="en-US" dirty="0"/>
              <a:t>A simple </a:t>
            </a:r>
            <a:r>
              <a:rPr lang="en-US" b="1" dirty="0">
                <a:solidFill>
                  <a:schemeClr val="accent1"/>
                </a:solidFill>
              </a:rPr>
              <a:t>definition</a:t>
            </a:r>
            <a:r>
              <a:rPr lang="en-US" dirty="0"/>
              <a:t> of a respirator </a:t>
            </a:r>
          </a:p>
          <a:p>
            <a:r>
              <a:rPr lang="en-US" b="1" dirty="0">
                <a:solidFill>
                  <a:schemeClr val="accent1"/>
                </a:solidFill>
              </a:rPr>
              <a:t>Three types </a:t>
            </a:r>
            <a:r>
              <a:rPr lang="en-US" dirty="0"/>
              <a:t>of respirators commonly used in healthcare</a:t>
            </a:r>
          </a:p>
        </p:txBody>
      </p:sp>
      <p:sp>
        <p:nvSpPr>
          <p:cNvPr id="4" name="Footer Placeholder 3">
            <a:extLst>
              <a:ext uri="{FF2B5EF4-FFF2-40B4-BE49-F238E27FC236}">
                <a16:creationId xmlns:a16="http://schemas.microsoft.com/office/drawing/2014/main" id="{D85794A9-9F86-4E97-B2F6-7732ABFF58B9}"/>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3AAB95E0-0FF7-4E83-A175-73F95F3221F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idx="4294967295"/>
          </p:nvPr>
        </p:nvSpPr>
        <p:spPr>
          <a:xfrm>
            <a:off x="2827421" y="1720516"/>
            <a:ext cx="6653464" cy="3056021"/>
          </a:xfrm>
          <a:solidFill>
            <a:schemeClr val="bg1">
              <a:alpha val="50000"/>
            </a:schemeClr>
          </a:solidFill>
        </p:spPr>
        <p:txBody>
          <a:bodyPr>
            <a:normAutofit/>
          </a:bodyPr>
          <a:lstStyle/>
          <a:p>
            <a:r>
              <a:rPr lang="en-US" sz="2400" dirty="0"/>
              <a:t>Inside Infection Control: What is a Respirator? Episode 13</a:t>
            </a:r>
          </a:p>
        </p:txBody>
      </p:sp>
      <p:pic>
        <p:nvPicPr>
          <p:cNvPr id="9" name="Picture 8" descr="Inside Infection Control: What is a Respirator? Episode 13">
            <a:hlinkClick r:id="rId4"/>
            <a:extLst>
              <a:ext uri="{FF2B5EF4-FFF2-40B4-BE49-F238E27FC236}">
                <a16:creationId xmlns:a16="http://schemas.microsoft.com/office/drawing/2014/main" id="{D38F726F-6FE8-43E5-BE29-666EECDA6D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0723" y="1188720"/>
            <a:ext cx="7979367" cy="4480560"/>
          </a:xfrm>
          <a:prstGeom prst="rect">
            <a:avLst/>
          </a:prstGeom>
        </p:spPr>
      </p:pic>
      <p:sp>
        <p:nvSpPr>
          <p:cNvPr id="2" name="Footer Placeholder 1">
            <a:extLst>
              <a:ext uri="{FF2B5EF4-FFF2-40B4-BE49-F238E27FC236}">
                <a16:creationId xmlns:a16="http://schemas.microsoft.com/office/drawing/2014/main" id="{F515E1D3-48BD-45DC-81A2-65F0E3BA3BE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5649A6B9-4D3F-415D-AB57-D2FFF92F4CA1}"/>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2285995"/>
            <a:ext cx="3780338" cy="1720516"/>
          </a:xfrm>
        </p:spPr>
        <p:txBody>
          <a:bodyPr>
            <a:normAutofit/>
          </a:bodyPr>
          <a:lstStyle/>
          <a:p>
            <a:r>
              <a:rPr lang="en-US" sz="3600" b="0" dirty="0">
                <a:latin typeface="+mj-lt"/>
              </a:rPr>
              <a:t>What did you </a:t>
            </a:r>
            <a:r>
              <a:rPr lang="en-US" sz="3600" dirty="0">
                <a:latin typeface="+mj-lt"/>
              </a:rPr>
              <a:t>learn</a:t>
            </a:r>
            <a:r>
              <a:rPr lang="en-US" sz="3600" b="0" dirty="0">
                <a:latin typeface="+mj-lt"/>
              </a:rPr>
              <a:t> about respirators?</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10">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MQJEE5KTM3DE-395609987-137</_dlc_DocId>
    <_dlc_DocIdUrl xmlns="5235e465-a1b6-4e23-bde6-ae74580a0b42">
      <Url>https://cdcpartners.sharepoint.com/sites/NCEZID/DHQP/NHCIPCTrainingCollab/_layouts/15/DocIdRedir.aspx?ID=MQJEE5KTM3DE-395609987-137</Url>
      <Description>MQJEE5KTM3DE-395609987-137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B03E63-A999-4428-B2B4-E0676FFD030C}">
  <ds:schemaRefs>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 ds:uri="7c162c85-2e33-4418-8d6a-3c9ae40ca8a5"/>
    <ds:schemaRef ds:uri="http://schemas.microsoft.com/office/2006/metadata/properties"/>
    <ds:schemaRef ds:uri="cc8a450b-1a11-4e56-adcc-c88acab015c1"/>
    <ds:schemaRef ds:uri="http://purl.org/dc/elements/1.1/"/>
  </ds:schemaRefs>
</ds:datastoreItem>
</file>

<file path=customXml/itemProps2.xml><?xml version="1.0" encoding="utf-8"?>
<ds:datastoreItem xmlns:ds="http://schemas.openxmlformats.org/officeDocument/2006/customXml" ds:itemID="{64BE3C14-BAE7-4A1F-ADB4-A2AAF38CBC06}"/>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4.xml><?xml version="1.0" encoding="utf-8"?>
<ds:datastoreItem xmlns:ds="http://schemas.openxmlformats.org/officeDocument/2006/customXml" ds:itemID="{0DA63E1A-DD26-4E05-9D65-6DCD849532CD}"/>
</file>

<file path=docProps/app.xml><?xml version="1.0" encoding="utf-8"?>
<Properties xmlns="http://schemas.openxmlformats.org/officeDocument/2006/extended-properties" xmlns:vt="http://schemas.openxmlformats.org/officeDocument/2006/docPropsVTypes">
  <Template>13870_PFL_CleaningDisinfection_60min_v1</Template>
  <TotalTime>10718</TotalTime>
  <Words>3825</Words>
  <Application>Microsoft Office PowerPoint</Application>
  <PresentationFormat>Widescreen</PresentationFormat>
  <Paragraphs>352</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Avenir LT Std 45 Book</vt:lpstr>
      <vt:lpstr>Avenir LT Std 55 Roman</vt:lpstr>
      <vt:lpstr>Calibri</vt:lpstr>
      <vt:lpstr>Calibri Light</vt:lpstr>
      <vt:lpstr>Century Gothic</vt:lpstr>
      <vt:lpstr>Courier New</vt:lpstr>
      <vt:lpstr>Symbol</vt:lpstr>
      <vt:lpstr>Times New Roman</vt:lpstr>
      <vt:lpstr>Wingdings</vt:lpstr>
      <vt:lpstr>13780_PFL_PPT_template_Avenir_2-26-21_DRAFT</vt:lpstr>
      <vt:lpstr>Topic 11:  Ppe part 3 –  Respirators</vt:lpstr>
      <vt:lpstr>Agenda</vt:lpstr>
      <vt:lpstr>Learning Objectives</vt:lpstr>
      <vt:lpstr>Introductions </vt:lpstr>
      <vt:lpstr>Recommended PPE for COVID-19 </vt:lpstr>
      <vt:lpstr>How do you use respirators?</vt:lpstr>
      <vt:lpstr>Respirators </vt:lpstr>
      <vt:lpstr>Inside Infection Control: What is a Respirator? Episode 13</vt:lpstr>
      <vt:lpstr>What did you learn about respirators?</vt:lpstr>
      <vt:lpstr>What do you want to know more about?</vt:lpstr>
      <vt:lpstr>More about n95S</vt:lpstr>
      <vt:lpstr>Breakout groups </vt:lpstr>
      <vt:lpstr>report out</vt:lpstr>
      <vt:lpstr>Reflection </vt:lpstr>
      <vt:lpstr>What did you learn today?</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PPE Part 3 – Respirators</dc:title>
  <dc:subject>PPE – Respirators</dc:subject>
  <dc:creator>Centers for Disease Control and Prevention (CDC)</dc:creator>
  <cp:keywords>Project Firstline, Infection Control Training, COVID-19, Infection Control, CDC, PPE, Respirators</cp:keywords>
  <cp:lastModifiedBy>Ortiz, Madeleine (CDC/DDID/NCEZID/DHQP) (CTR)</cp:lastModifiedBy>
  <cp:revision>308</cp:revision>
  <dcterms:created xsi:type="dcterms:W3CDTF">2021-01-21T13:57:54Z</dcterms:created>
  <dcterms:modified xsi:type="dcterms:W3CDTF">2021-09-16T20:24:49Z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0x0101009B5F485B01A3A34F891D43205E7DAD81</vt:lpwstr>
  </property>
  <property fmtid="{D5CDD505-2E9C-101B-9397-08002B2CF9AE}" pid="10" name="_dlc_DocIdItemGuid">
    <vt:lpwstr>f371d168-1820-4a92-8e16-13e5390a67ef</vt:lpwstr>
  </property>
  <property fmtid="{D5CDD505-2E9C-101B-9397-08002B2CF9AE}" pid="11" name="ArticulateGUID">
    <vt:lpwstr>05334954-04B9-4325-9EDB-88FD47F3D73F</vt:lpwstr>
  </property>
  <property fmtid="{D5CDD505-2E9C-101B-9397-08002B2CF9AE}" pid="12" name="ArticulatePath">
    <vt:lpwstr>Project Firstline MultiDoseVial Slides_60min_v2</vt:lpwstr>
  </property>
</Properties>
</file>