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6" r:id="rId5"/>
  </p:sldMasterIdLst>
  <p:notesMasterIdLst>
    <p:notesMasterId r:id="rId30"/>
  </p:notesMasterIdLst>
  <p:sldIdLst>
    <p:sldId id="285" r:id="rId6"/>
    <p:sldId id="1655" r:id="rId7"/>
    <p:sldId id="275" r:id="rId8"/>
    <p:sldId id="1662" r:id="rId9"/>
    <p:sldId id="1648" r:id="rId10"/>
    <p:sldId id="1652" r:id="rId11"/>
    <p:sldId id="1672" r:id="rId12"/>
    <p:sldId id="1651" r:id="rId13"/>
    <p:sldId id="1656" r:id="rId14"/>
    <p:sldId id="289" r:id="rId15"/>
    <p:sldId id="1674" r:id="rId16"/>
    <p:sldId id="1676" r:id="rId17"/>
    <p:sldId id="1654" r:id="rId18"/>
    <p:sldId id="288" r:id="rId19"/>
    <p:sldId id="274" r:id="rId20"/>
    <p:sldId id="278" r:id="rId21"/>
    <p:sldId id="1653" r:id="rId22"/>
    <p:sldId id="1650" r:id="rId23"/>
    <p:sldId id="259" r:id="rId24"/>
    <p:sldId id="281" r:id="rId25"/>
    <p:sldId id="1675" r:id="rId26"/>
    <p:sldId id="1659" r:id="rId27"/>
    <p:sldId id="1668" r:id="rId28"/>
    <p:sldId id="284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5472" userDrawn="1">
          <p15:clr>
            <a:srgbClr val="A4A3A4"/>
          </p15:clr>
        </p15:guide>
        <p15:guide id="6" orient="horz" pos="720" userDrawn="1">
          <p15:clr>
            <a:srgbClr val="A4A3A4"/>
          </p15:clr>
        </p15:guide>
        <p15:guide id="7" orient="horz" pos="2256" userDrawn="1">
          <p15:clr>
            <a:srgbClr val="A4A3A4"/>
          </p15:clr>
        </p15:guide>
        <p15:guide id="8" orient="horz" pos="3024">
          <p15:clr>
            <a:srgbClr val="A4A3A4"/>
          </p15:clr>
        </p15:guide>
        <p15:guide id="9" pos="4608" userDrawn="1">
          <p15:clr>
            <a:srgbClr val="A4A3A4"/>
          </p15:clr>
        </p15:guide>
        <p15:guide id="11" pos="1152" userDrawn="1">
          <p15:clr>
            <a:srgbClr val="A4A3A4"/>
          </p15:clr>
        </p15:guide>
        <p15:guide id="12" orient="horz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con Dans" initials="MD" lastIdx="11" clrIdx="0"/>
  <p:cmAuthor id="1" name="Christine Pabico" initials="CP" lastIdx="15" clrIdx="1">
    <p:extLst>
      <p:ext uri="{19B8F6BF-5375-455C-9EA6-DF929625EA0E}">
        <p15:presenceInfo xmlns:p15="http://schemas.microsoft.com/office/powerpoint/2012/main" userId="S::Christine.Pabico@ana.org::1518eb9d-c301-47dd-9738-e89085d980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777"/>
    <a:srgbClr val="46658A"/>
    <a:srgbClr val="376194"/>
    <a:srgbClr val="E6E6E6"/>
    <a:srgbClr val="2398D8"/>
    <a:srgbClr val="0B3464"/>
    <a:srgbClr val="25AAE2"/>
    <a:srgbClr val="0C2652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B80A9-ED44-46EF-839F-2296A327950D}" v="5" dt="2021-04-20T21:55:55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1" autoAdjust="0"/>
    <p:restoredTop sz="90730" autoAdjust="0"/>
  </p:normalViewPr>
  <p:slideViewPr>
    <p:cSldViewPr showGuides="1">
      <p:cViewPr varScale="1">
        <p:scale>
          <a:sx n="95" d="100"/>
          <a:sy n="95" d="100"/>
        </p:scale>
        <p:origin x="760" y="76"/>
      </p:cViewPr>
      <p:guideLst>
        <p:guide orient="horz" pos="912"/>
        <p:guide pos="2880"/>
        <p:guide pos="288"/>
        <p:guide pos="5472"/>
        <p:guide orient="horz" pos="720"/>
        <p:guide orient="horz" pos="2256"/>
        <p:guide orient="horz" pos="3024"/>
        <p:guide pos="4608"/>
        <p:guide pos="1152"/>
        <p:guide orient="horz" pos="4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310"/>
    </p:cViewPr>
  </p:sorterViewPr>
  <p:notesViewPr>
    <p:cSldViewPr>
      <p:cViewPr varScale="1">
        <p:scale>
          <a:sx n="88" d="100"/>
          <a:sy n="88" d="100"/>
        </p:scale>
        <p:origin x="167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educatormusing.blogspot.com/2011_07_01_archive.html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hyperlink" Target="http://rationallyspeaking.blogspot.com/2012/10/essays-on-emergence-part-iii.html" TargetMode="External"/><Relationship Id="rId1" Type="http://schemas.openxmlformats.org/officeDocument/2006/relationships/image" Target="../media/image9.jpeg"/><Relationship Id="rId6" Type="http://schemas.openxmlformats.org/officeDocument/2006/relationships/hyperlink" Target="https://betterhealthwhileaging.net/challenges-helping-aging-parents/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www.lawyersandsettlements.com/articles/california_labor_law/interview-california-labor-law-54-21596.html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educatormusing.blogspot.com/2011_07_01_archive.html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hyperlink" Target="http://rationallyspeaking.blogspot.com/2012/10/essays-on-emergence-part-iii.html" TargetMode="External"/><Relationship Id="rId1" Type="http://schemas.openxmlformats.org/officeDocument/2006/relationships/image" Target="../media/image9.jpeg"/><Relationship Id="rId6" Type="http://schemas.openxmlformats.org/officeDocument/2006/relationships/hyperlink" Target="https://betterhealthwhileaging.net/challenges-helping-aging-parents/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www.lawyersandsettlements.com/articles/california_labor_law/interview-california-labor-law-54-21596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20322-16B0-4249-BA6E-E850742E083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8F5AA07-7B72-40CA-A6B6-0028992EE498}">
      <dgm:prSet phldrT="[Text]"/>
      <dgm:spPr/>
      <dgm:t>
        <a:bodyPr/>
        <a:lstStyle/>
        <a:p>
          <a:r>
            <a:rPr lang="en-US" dirty="0"/>
            <a:t>New payment models and economic impact </a:t>
          </a:r>
          <a:br>
            <a:rPr lang="en-US" dirty="0"/>
          </a:br>
          <a:r>
            <a:rPr lang="en-US" dirty="0"/>
            <a:t>of the global</a:t>
          </a:r>
          <a:br>
            <a:rPr lang="en-US" dirty="0"/>
          </a:br>
          <a:r>
            <a:rPr lang="en-US" dirty="0"/>
            <a:t>pandemic</a:t>
          </a:r>
        </a:p>
        <a:p>
          <a:endParaRPr lang="en-US" dirty="0"/>
        </a:p>
      </dgm:t>
    </dgm:pt>
    <dgm:pt modelId="{4E2767DD-8611-4582-B036-CC0208DB37F8}" type="parTrans" cxnId="{E6B5344C-3C54-45BB-B97B-981E9A40BCD5}">
      <dgm:prSet/>
      <dgm:spPr/>
      <dgm:t>
        <a:bodyPr/>
        <a:lstStyle/>
        <a:p>
          <a:endParaRPr lang="en-US"/>
        </a:p>
      </dgm:t>
    </dgm:pt>
    <dgm:pt modelId="{E959D94B-B369-46D2-B0BB-F289762D26A0}" type="sibTrans" cxnId="{E6B5344C-3C54-45BB-B97B-981E9A40BCD5}">
      <dgm:prSet/>
      <dgm:spPr/>
      <dgm:t>
        <a:bodyPr/>
        <a:lstStyle/>
        <a:p>
          <a:endParaRPr lang="en-US"/>
        </a:p>
      </dgm:t>
    </dgm:pt>
    <dgm:pt modelId="{1FD5BDBA-050C-4D72-B936-6DD7228AAF1D}">
      <dgm:prSet phldrT="[Text]"/>
      <dgm:spPr/>
      <dgm:t>
        <a:bodyPr/>
        <a:lstStyle/>
        <a:p>
          <a:r>
            <a:rPr lang="en-US" dirty="0"/>
            <a:t>Changing </a:t>
          </a:r>
          <a:br>
            <a:rPr lang="en-US" dirty="0"/>
          </a:br>
          <a:r>
            <a:rPr lang="en-US" dirty="0"/>
            <a:t>regulations and guidelines</a:t>
          </a:r>
        </a:p>
        <a:p>
          <a:endParaRPr lang="en-US" dirty="0"/>
        </a:p>
      </dgm:t>
    </dgm:pt>
    <dgm:pt modelId="{070F5CF1-60C5-4B66-9490-46B3BD807B70}" type="parTrans" cxnId="{D715382F-7508-4B4B-B212-967D7120B5E3}">
      <dgm:prSet/>
      <dgm:spPr/>
      <dgm:t>
        <a:bodyPr/>
        <a:lstStyle/>
        <a:p>
          <a:endParaRPr lang="en-US"/>
        </a:p>
      </dgm:t>
    </dgm:pt>
    <dgm:pt modelId="{DAD2ECBD-D52F-42B9-BB3C-797D4BC11F70}" type="sibTrans" cxnId="{D715382F-7508-4B4B-B212-967D7120B5E3}">
      <dgm:prSet/>
      <dgm:spPr/>
      <dgm:t>
        <a:bodyPr/>
        <a:lstStyle/>
        <a:p>
          <a:endParaRPr lang="en-US"/>
        </a:p>
      </dgm:t>
    </dgm:pt>
    <dgm:pt modelId="{F3F105C3-7ED0-46D9-A3CB-CF84FEF8B2E7}">
      <dgm:prSet/>
      <dgm:spPr/>
      <dgm:t>
        <a:bodyPr/>
        <a:lstStyle/>
        <a:p>
          <a:r>
            <a:rPr lang="en-US" dirty="0"/>
            <a:t>Caring for population of younger residents</a:t>
          </a:r>
          <a:r>
            <a:rPr lang="en-US" i="1" baseline="30000" dirty="0"/>
            <a:t>1</a:t>
          </a:r>
          <a:r>
            <a:rPr lang="en-US" dirty="0"/>
            <a:t> and residents with mental illness</a:t>
          </a:r>
          <a:r>
            <a:rPr lang="en-US" i="1" baseline="30000" dirty="0"/>
            <a:t>2</a:t>
          </a:r>
          <a:r>
            <a:rPr lang="en-US" dirty="0"/>
            <a:t> </a:t>
          </a:r>
        </a:p>
      </dgm:t>
    </dgm:pt>
    <dgm:pt modelId="{9CAB37F0-A067-4CA3-87BD-6137CE334E0C}" type="parTrans" cxnId="{738C9ED7-A10D-4C0C-950C-73F9022A7FE4}">
      <dgm:prSet/>
      <dgm:spPr/>
      <dgm:t>
        <a:bodyPr/>
        <a:lstStyle/>
        <a:p>
          <a:endParaRPr lang="en-US"/>
        </a:p>
      </dgm:t>
    </dgm:pt>
    <dgm:pt modelId="{7C10C1B2-F566-468F-A00E-D952EF2AD706}" type="sibTrans" cxnId="{738C9ED7-A10D-4C0C-950C-73F9022A7FE4}">
      <dgm:prSet/>
      <dgm:spPr/>
      <dgm:t>
        <a:bodyPr/>
        <a:lstStyle/>
        <a:p>
          <a:endParaRPr lang="en-US"/>
        </a:p>
      </dgm:t>
    </dgm:pt>
    <dgm:pt modelId="{56B6D246-3A67-4EBD-A07D-B7E2654F1883}">
      <dgm:prSet/>
      <dgm:spPr/>
      <dgm:t>
        <a:bodyPr/>
        <a:lstStyle/>
        <a:p>
          <a:r>
            <a:rPr lang="en-US" dirty="0"/>
            <a:t>Decreasing supply of LTC nursing staff</a:t>
          </a:r>
        </a:p>
      </dgm:t>
    </dgm:pt>
    <dgm:pt modelId="{B72574E8-DC73-4E06-AE20-0B1E221F8B18}" type="parTrans" cxnId="{9EA47DD4-6B64-4ACC-A605-9FEF4645D780}">
      <dgm:prSet/>
      <dgm:spPr/>
      <dgm:t>
        <a:bodyPr/>
        <a:lstStyle/>
        <a:p>
          <a:endParaRPr lang="en-US"/>
        </a:p>
      </dgm:t>
    </dgm:pt>
    <dgm:pt modelId="{7EDF6204-D05D-4FC9-A7E5-221B29B5F790}" type="sibTrans" cxnId="{9EA47DD4-6B64-4ACC-A605-9FEF4645D780}">
      <dgm:prSet/>
      <dgm:spPr/>
      <dgm:t>
        <a:bodyPr/>
        <a:lstStyle/>
        <a:p>
          <a:endParaRPr lang="en-US"/>
        </a:p>
      </dgm:t>
    </dgm:pt>
    <dgm:pt modelId="{0A004FEF-4058-4426-8AA8-90F82FD47083}" type="pres">
      <dgm:prSet presAssocID="{BEB20322-16B0-4249-BA6E-E850742E083B}" presName="Name0" presStyleCnt="0">
        <dgm:presLayoutVars>
          <dgm:dir/>
          <dgm:resizeHandles val="exact"/>
        </dgm:presLayoutVars>
      </dgm:prSet>
      <dgm:spPr/>
    </dgm:pt>
    <dgm:pt modelId="{19AE716B-118A-423E-92B8-E170B6FD4EA6}" type="pres">
      <dgm:prSet presAssocID="{BEB20322-16B0-4249-BA6E-E850742E083B}" presName="bkgdShp" presStyleLbl="alignAccFollowNode1" presStyleIdx="0" presStyleCnt="1" custScaleY="129727"/>
      <dgm:spPr/>
    </dgm:pt>
    <dgm:pt modelId="{138DBBB1-5761-47A8-B936-2EAEB3DAE0ED}" type="pres">
      <dgm:prSet presAssocID="{BEB20322-16B0-4249-BA6E-E850742E083B}" presName="linComp" presStyleCnt="0"/>
      <dgm:spPr/>
    </dgm:pt>
    <dgm:pt modelId="{DD126EC9-F34A-4A84-B986-6C98B7023746}" type="pres">
      <dgm:prSet presAssocID="{88F5AA07-7B72-40CA-A6B6-0028992EE498}" presName="compNode" presStyleCnt="0"/>
      <dgm:spPr/>
    </dgm:pt>
    <dgm:pt modelId="{FAB4F663-997D-465E-A9C0-879FD2E3C39C}" type="pres">
      <dgm:prSet presAssocID="{88F5AA07-7B72-40CA-A6B6-0028992EE498}" presName="node" presStyleLbl="node1" presStyleIdx="0" presStyleCnt="4">
        <dgm:presLayoutVars>
          <dgm:bulletEnabled val="1"/>
        </dgm:presLayoutVars>
      </dgm:prSet>
      <dgm:spPr/>
    </dgm:pt>
    <dgm:pt modelId="{6CB17CCE-75DF-403B-AE23-07440A904EAB}" type="pres">
      <dgm:prSet presAssocID="{88F5AA07-7B72-40CA-A6B6-0028992EE498}" presName="invisiNode" presStyleLbl="node1" presStyleIdx="0" presStyleCnt="4"/>
      <dgm:spPr/>
    </dgm:pt>
    <dgm:pt modelId="{3D565684-6734-4268-8A48-46E9056BB157}" type="pres">
      <dgm:prSet presAssocID="{88F5AA07-7B72-40CA-A6B6-0028992EE498}" presName="imagNode" presStyleLbl="fgImgPlace1" presStyleIdx="0" presStyleCnt="4"/>
      <dgm:spPr>
        <a:prstGeom prst="flowChartAlternateProcess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4000" b="-4000"/>
          </a:stretch>
        </a:blipFill>
      </dgm:spPr>
    </dgm:pt>
    <dgm:pt modelId="{5653F01F-2F2D-4426-B9F6-B4559C7D3081}" type="pres">
      <dgm:prSet presAssocID="{E959D94B-B369-46D2-B0BB-F289762D26A0}" presName="sibTrans" presStyleLbl="sibTrans2D1" presStyleIdx="0" presStyleCnt="0"/>
      <dgm:spPr/>
    </dgm:pt>
    <dgm:pt modelId="{538D52A4-0A7F-4AC2-B0C1-86191D0AEBBA}" type="pres">
      <dgm:prSet presAssocID="{1FD5BDBA-050C-4D72-B936-6DD7228AAF1D}" presName="compNode" presStyleCnt="0"/>
      <dgm:spPr/>
    </dgm:pt>
    <dgm:pt modelId="{DBDC5151-0596-497C-9B2C-84D30D11BB46}" type="pres">
      <dgm:prSet presAssocID="{1FD5BDBA-050C-4D72-B936-6DD7228AAF1D}" presName="node" presStyleLbl="node1" presStyleIdx="1" presStyleCnt="4">
        <dgm:presLayoutVars>
          <dgm:bulletEnabled val="1"/>
        </dgm:presLayoutVars>
      </dgm:prSet>
      <dgm:spPr/>
    </dgm:pt>
    <dgm:pt modelId="{C1B5897F-7297-4770-B072-7A8333CBD356}" type="pres">
      <dgm:prSet presAssocID="{1FD5BDBA-050C-4D72-B936-6DD7228AAF1D}" presName="invisiNode" presStyleLbl="node1" presStyleIdx="1" presStyleCnt="4"/>
      <dgm:spPr/>
    </dgm:pt>
    <dgm:pt modelId="{C4EA7D74-35F1-4864-B326-DCCD5853ED9B}" type="pres">
      <dgm:prSet presAssocID="{1FD5BDBA-050C-4D72-B936-6DD7228AAF1D}" presName="imagNode" presStyleLbl="fgImgPlace1" presStyleIdx="1" presStyleCnt="4"/>
      <dgm:spPr>
        <a:prstGeom prst="flowChartAlternateProcess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4000" r="-4000"/>
          </a:stretch>
        </a:blipFill>
      </dgm:spPr>
    </dgm:pt>
    <dgm:pt modelId="{AC05942D-6BCF-4D86-9569-5F00B344C7C0}" type="pres">
      <dgm:prSet presAssocID="{DAD2ECBD-D52F-42B9-BB3C-797D4BC11F70}" presName="sibTrans" presStyleLbl="sibTrans2D1" presStyleIdx="0" presStyleCnt="0"/>
      <dgm:spPr/>
    </dgm:pt>
    <dgm:pt modelId="{7EA07858-D078-4D5D-A759-BEBD349923F8}" type="pres">
      <dgm:prSet presAssocID="{F3F105C3-7ED0-46D9-A3CB-CF84FEF8B2E7}" presName="compNode" presStyleCnt="0"/>
      <dgm:spPr/>
    </dgm:pt>
    <dgm:pt modelId="{F1BA5D98-F75B-4027-848E-8BF45765C212}" type="pres">
      <dgm:prSet presAssocID="{F3F105C3-7ED0-46D9-A3CB-CF84FEF8B2E7}" presName="node" presStyleLbl="node1" presStyleIdx="2" presStyleCnt="4">
        <dgm:presLayoutVars>
          <dgm:bulletEnabled val="1"/>
        </dgm:presLayoutVars>
      </dgm:prSet>
      <dgm:spPr/>
    </dgm:pt>
    <dgm:pt modelId="{06F47299-5F0F-4646-BA47-0B65888A59CC}" type="pres">
      <dgm:prSet presAssocID="{F3F105C3-7ED0-46D9-A3CB-CF84FEF8B2E7}" presName="invisiNode" presStyleLbl="node1" presStyleIdx="2" presStyleCnt="4"/>
      <dgm:spPr/>
    </dgm:pt>
    <dgm:pt modelId="{D0FF4748-4AF8-4ACE-9DEE-98E8AF56F157}" type="pres">
      <dgm:prSet presAssocID="{F3F105C3-7ED0-46D9-A3CB-CF84FEF8B2E7}" presName="imagNode" presStyleLbl="fgImgPlace1" presStyleIdx="2" presStyleCnt="4"/>
      <dgm:spPr>
        <a:prstGeom prst="flowChartAlternateProcess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000" r="-1000"/>
          </a:stretch>
        </a:blipFill>
      </dgm:spPr>
    </dgm:pt>
    <dgm:pt modelId="{D7B5A131-8E61-4E12-91E4-1AB471E69CF8}" type="pres">
      <dgm:prSet presAssocID="{7C10C1B2-F566-468F-A00E-D952EF2AD706}" presName="sibTrans" presStyleLbl="sibTrans2D1" presStyleIdx="0" presStyleCnt="0"/>
      <dgm:spPr/>
    </dgm:pt>
    <dgm:pt modelId="{E83FA629-A574-4CBA-AE20-6F99DFAAACE2}" type="pres">
      <dgm:prSet presAssocID="{56B6D246-3A67-4EBD-A07D-B7E2654F1883}" presName="compNode" presStyleCnt="0"/>
      <dgm:spPr/>
    </dgm:pt>
    <dgm:pt modelId="{624AAA17-5061-4C4D-9FBA-45AB587E2692}" type="pres">
      <dgm:prSet presAssocID="{56B6D246-3A67-4EBD-A07D-B7E2654F1883}" presName="node" presStyleLbl="node1" presStyleIdx="3" presStyleCnt="4">
        <dgm:presLayoutVars>
          <dgm:bulletEnabled val="1"/>
        </dgm:presLayoutVars>
      </dgm:prSet>
      <dgm:spPr/>
    </dgm:pt>
    <dgm:pt modelId="{4151EF95-08FF-4584-861B-CCF078E7E33B}" type="pres">
      <dgm:prSet presAssocID="{56B6D246-3A67-4EBD-A07D-B7E2654F1883}" presName="invisiNode" presStyleLbl="node1" presStyleIdx="3" presStyleCnt="4"/>
      <dgm:spPr/>
    </dgm:pt>
    <dgm:pt modelId="{6EC49E11-B876-4BA5-B5BF-B7A6EE67F8B2}" type="pres">
      <dgm:prSet presAssocID="{56B6D246-3A67-4EBD-A07D-B7E2654F1883}" presName="imagNode" presStyleLbl="fgImgPlace1" presStyleIdx="3" presStyleCnt="4"/>
      <dgm:spPr>
        <a:prstGeom prst="flowChartAlternateProcess">
          <a:avLst/>
        </a:prstGeom>
        <a:blipFill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561A5B11-E188-4579-889E-5007CECA9628}" type="presOf" srcId="{1FD5BDBA-050C-4D72-B936-6DD7228AAF1D}" destId="{DBDC5151-0596-497C-9B2C-84D30D11BB46}" srcOrd="0" destOrd="0" presId="urn:microsoft.com/office/officeart/2005/8/layout/pList2"/>
    <dgm:cxn modelId="{D715382F-7508-4B4B-B212-967D7120B5E3}" srcId="{BEB20322-16B0-4249-BA6E-E850742E083B}" destId="{1FD5BDBA-050C-4D72-B936-6DD7228AAF1D}" srcOrd="1" destOrd="0" parTransId="{070F5CF1-60C5-4B66-9490-46B3BD807B70}" sibTransId="{DAD2ECBD-D52F-42B9-BB3C-797D4BC11F70}"/>
    <dgm:cxn modelId="{076AFE45-8E2F-49A2-8B3C-8031E56047AB}" type="presOf" srcId="{56B6D246-3A67-4EBD-A07D-B7E2654F1883}" destId="{624AAA17-5061-4C4D-9FBA-45AB587E2692}" srcOrd="0" destOrd="0" presId="urn:microsoft.com/office/officeart/2005/8/layout/pList2"/>
    <dgm:cxn modelId="{D1BCC066-DA58-400B-95BC-C86750DE118E}" type="presOf" srcId="{DAD2ECBD-D52F-42B9-BB3C-797D4BC11F70}" destId="{AC05942D-6BCF-4D86-9569-5F00B344C7C0}" srcOrd="0" destOrd="0" presId="urn:microsoft.com/office/officeart/2005/8/layout/pList2"/>
    <dgm:cxn modelId="{E6B5344C-3C54-45BB-B97B-981E9A40BCD5}" srcId="{BEB20322-16B0-4249-BA6E-E850742E083B}" destId="{88F5AA07-7B72-40CA-A6B6-0028992EE498}" srcOrd="0" destOrd="0" parTransId="{4E2767DD-8611-4582-B036-CC0208DB37F8}" sibTransId="{E959D94B-B369-46D2-B0BB-F289762D26A0}"/>
    <dgm:cxn modelId="{D09C1F99-D5AE-4E08-BE2A-FB8182D90732}" type="presOf" srcId="{BEB20322-16B0-4249-BA6E-E850742E083B}" destId="{0A004FEF-4058-4426-8AA8-90F82FD47083}" srcOrd="0" destOrd="0" presId="urn:microsoft.com/office/officeart/2005/8/layout/pList2"/>
    <dgm:cxn modelId="{B214D4AA-CEFE-4799-B246-6DA36CFF1A79}" type="presOf" srcId="{88F5AA07-7B72-40CA-A6B6-0028992EE498}" destId="{FAB4F663-997D-465E-A9C0-879FD2E3C39C}" srcOrd="0" destOrd="0" presId="urn:microsoft.com/office/officeart/2005/8/layout/pList2"/>
    <dgm:cxn modelId="{3D0E8AD0-15F0-4D0D-A617-1EF369F8C1B3}" type="presOf" srcId="{7C10C1B2-F566-468F-A00E-D952EF2AD706}" destId="{D7B5A131-8E61-4E12-91E4-1AB471E69CF8}" srcOrd="0" destOrd="0" presId="urn:microsoft.com/office/officeart/2005/8/layout/pList2"/>
    <dgm:cxn modelId="{9EA47DD4-6B64-4ACC-A605-9FEF4645D780}" srcId="{BEB20322-16B0-4249-BA6E-E850742E083B}" destId="{56B6D246-3A67-4EBD-A07D-B7E2654F1883}" srcOrd="3" destOrd="0" parTransId="{B72574E8-DC73-4E06-AE20-0B1E221F8B18}" sibTransId="{7EDF6204-D05D-4FC9-A7E5-221B29B5F790}"/>
    <dgm:cxn modelId="{DE835FD5-A44C-4D87-AAE4-BF99D1EA859F}" type="presOf" srcId="{E959D94B-B369-46D2-B0BB-F289762D26A0}" destId="{5653F01F-2F2D-4426-B9F6-B4559C7D3081}" srcOrd="0" destOrd="0" presId="urn:microsoft.com/office/officeart/2005/8/layout/pList2"/>
    <dgm:cxn modelId="{738C9ED7-A10D-4C0C-950C-73F9022A7FE4}" srcId="{BEB20322-16B0-4249-BA6E-E850742E083B}" destId="{F3F105C3-7ED0-46D9-A3CB-CF84FEF8B2E7}" srcOrd="2" destOrd="0" parTransId="{9CAB37F0-A067-4CA3-87BD-6137CE334E0C}" sibTransId="{7C10C1B2-F566-468F-A00E-D952EF2AD706}"/>
    <dgm:cxn modelId="{4A6072E4-1228-46A9-B1E6-A3E88FD72632}" type="presOf" srcId="{F3F105C3-7ED0-46D9-A3CB-CF84FEF8B2E7}" destId="{F1BA5D98-F75B-4027-848E-8BF45765C212}" srcOrd="0" destOrd="0" presId="urn:microsoft.com/office/officeart/2005/8/layout/pList2"/>
    <dgm:cxn modelId="{4ECAC70D-847C-4E7A-ABFB-3CE5160B885B}" type="presParOf" srcId="{0A004FEF-4058-4426-8AA8-90F82FD47083}" destId="{19AE716B-118A-423E-92B8-E170B6FD4EA6}" srcOrd="0" destOrd="0" presId="urn:microsoft.com/office/officeart/2005/8/layout/pList2"/>
    <dgm:cxn modelId="{59D5EC1B-7B77-4664-82E4-5E8276022306}" type="presParOf" srcId="{0A004FEF-4058-4426-8AA8-90F82FD47083}" destId="{138DBBB1-5761-47A8-B936-2EAEB3DAE0ED}" srcOrd="1" destOrd="0" presId="urn:microsoft.com/office/officeart/2005/8/layout/pList2"/>
    <dgm:cxn modelId="{4EE79506-919B-4535-A2E7-962237F713A4}" type="presParOf" srcId="{138DBBB1-5761-47A8-B936-2EAEB3DAE0ED}" destId="{DD126EC9-F34A-4A84-B986-6C98B7023746}" srcOrd="0" destOrd="0" presId="urn:microsoft.com/office/officeart/2005/8/layout/pList2"/>
    <dgm:cxn modelId="{F343C588-25E4-43C6-9575-F98009589438}" type="presParOf" srcId="{DD126EC9-F34A-4A84-B986-6C98B7023746}" destId="{FAB4F663-997D-465E-A9C0-879FD2E3C39C}" srcOrd="0" destOrd="0" presId="urn:microsoft.com/office/officeart/2005/8/layout/pList2"/>
    <dgm:cxn modelId="{604AD72F-E46B-473C-A3AA-1F16FFA01F75}" type="presParOf" srcId="{DD126EC9-F34A-4A84-B986-6C98B7023746}" destId="{6CB17CCE-75DF-403B-AE23-07440A904EAB}" srcOrd="1" destOrd="0" presId="urn:microsoft.com/office/officeart/2005/8/layout/pList2"/>
    <dgm:cxn modelId="{DCED0ACF-916D-435F-AE29-47AB37AFA96F}" type="presParOf" srcId="{DD126EC9-F34A-4A84-B986-6C98B7023746}" destId="{3D565684-6734-4268-8A48-46E9056BB157}" srcOrd="2" destOrd="0" presId="urn:microsoft.com/office/officeart/2005/8/layout/pList2"/>
    <dgm:cxn modelId="{84A12A66-6C93-4D11-B856-077C0A744CE0}" type="presParOf" srcId="{138DBBB1-5761-47A8-B936-2EAEB3DAE0ED}" destId="{5653F01F-2F2D-4426-B9F6-B4559C7D3081}" srcOrd="1" destOrd="0" presId="urn:microsoft.com/office/officeart/2005/8/layout/pList2"/>
    <dgm:cxn modelId="{476B503E-90F7-43A4-8577-90B668906DE1}" type="presParOf" srcId="{138DBBB1-5761-47A8-B936-2EAEB3DAE0ED}" destId="{538D52A4-0A7F-4AC2-B0C1-86191D0AEBBA}" srcOrd="2" destOrd="0" presId="urn:microsoft.com/office/officeart/2005/8/layout/pList2"/>
    <dgm:cxn modelId="{4927E358-88AD-492F-896C-A3AFD28B944E}" type="presParOf" srcId="{538D52A4-0A7F-4AC2-B0C1-86191D0AEBBA}" destId="{DBDC5151-0596-497C-9B2C-84D30D11BB46}" srcOrd="0" destOrd="0" presId="urn:microsoft.com/office/officeart/2005/8/layout/pList2"/>
    <dgm:cxn modelId="{E66364B6-5E27-41D7-B7B5-4FC5377B9D63}" type="presParOf" srcId="{538D52A4-0A7F-4AC2-B0C1-86191D0AEBBA}" destId="{C1B5897F-7297-4770-B072-7A8333CBD356}" srcOrd="1" destOrd="0" presId="urn:microsoft.com/office/officeart/2005/8/layout/pList2"/>
    <dgm:cxn modelId="{2601AC6A-F192-4F6F-8311-33E7405ECDBE}" type="presParOf" srcId="{538D52A4-0A7F-4AC2-B0C1-86191D0AEBBA}" destId="{C4EA7D74-35F1-4864-B326-DCCD5853ED9B}" srcOrd="2" destOrd="0" presId="urn:microsoft.com/office/officeart/2005/8/layout/pList2"/>
    <dgm:cxn modelId="{3CDB0865-A245-4991-B4EE-CC32CE76BB32}" type="presParOf" srcId="{138DBBB1-5761-47A8-B936-2EAEB3DAE0ED}" destId="{AC05942D-6BCF-4D86-9569-5F00B344C7C0}" srcOrd="3" destOrd="0" presId="urn:microsoft.com/office/officeart/2005/8/layout/pList2"/>
    <dgm:cxn modelId="{8413580E-0A36-41C7-B3CE-FBED9E91E83B}" type="presParOf" srcId="{138DBBB1-5761-47A8-B936-2EAEB3DAE0ED}" destId="{7EA07858-D078-4D5D-A759-BEBD349923F8}" srcOrd="4" destOrd="0" presId="urn:microsoft.com/office/officeart/2005/8/layout/pList2"/>
    <dgm:cxn modelId="{D10F7F8F-9498-4FF4-9849-E922144291F8}" type="presParOf" srcId="{7EA07858-D078-4D5D-A759-BEBD349923F8}" destId="{F1BA5D98-F75B-4027-848E-8BF45765C212}" srcOrd="0" destOrd="0" presId="urn:microsoft.com/office/officeart/2005/8/layout/pList2"/>
    <dgm:cxn modelId="{DE76B625-2CFC-41CC-B1DC-B97FD4CB8164}" type="presParOf" srcId="{7EA07858-D078-4D5D-A759-BEBD349923F8}" destId="{06F47299-5F0F-4646-BA47-0B65888A59CC}" srcOrd="1" destOrd="0" presId="urn:microsoft.com/office/officeart/2005/8/layout/pList2"/>
    <dgm:cxn modelId="{F15C93DF-15AA-408C-8BF4-C2DD38472A4E}" type="presParOf" srcId="{7EA07858-D078-4D5D-A759-BEBD349923F8}" destId="{D0FF4748-4AF8-4ACE-9DEE-98E8AF56F157}" srcOrd="2" destOrd="0" presId="urn:microsoft.com/office/officeart/2005/8/layout/pList2"/>
    <dgm:cxn modelId="{DB7F0DC1-8AB0-4023-B2FF-7F4568F04053}" type="presParOf" srcId="{138DBBB1-5761-47A8-B936-2EAEB3DAE0ED}" destId="{D7B5A131-8E61-4E12-91E4-1AB471E69CF8}" srcOrd="5" destOrd="0" presId="urn:microsoft.com/office/officeart/2005/8/layout/pList2"/>
    <dgm:cxn modelId="{4A4327F6-5EEA-4D60-AE0F-CB75048AE022}" type="presParOf" srcId="{138DBBB1-5761-47A8-B936-2EAEB3DAE0ED}" destId="{E83FA629-A574-4CBA-AE20-6F99DFAAACE2}" srcOrd="6" destOrd="0" presId="urn:microsoft.com/office/officeart/2005/8/layout/pList2"/>
    <dgm:cxn modelId="{ED9298B5-3071-4E79-9AD1-A5A864598CD6}" type="presParOf" srcId="{E83FA629-A574-4CBA-AE20-6F99DFAAACE2}" destId="{624AAA17-5061-4C4D-9FBA-45AB587E2692}" srcOrd="0" destOrd="0" presId="urn:microsoft.com/office/officeart/2005/8/layout/pList2"/>
    <dgm:cxn modelId="{BE34890F-37D0-4CCB-B6A8-40B6EED17853}" type="presParOf" srcId="{E83FA629-A574-4CBA-AE20-6F99DFAAACE2}" destId="{4151EF95-08FF-4584-861B-CCF078E7E33B}" srcOrd="1" destOrd="0" presId="urn:microsoft.com/office/officeart/2005/8/layout/pList2"/>
    <dgm:cxn modelId="{26CD0D1F-57F6-4C11-A33C-A2F8564AF2B2}" type="presParOf" srcId="{E83FA629-A574-4CBA-AE20-6F99DFAAACE2}" destId="{6EC49E11-B876-4BA5-B5BF-B7A6EE67F8B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2CB2B-E757-4F43-BFBA-8B3D87676A1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6DD0E7C-BC75-4054-A2EC-0EEF22F59C58}">
      <dgm:prSet phldrT="[Text]"/>
      <dgm:spPr/>
      <dgm:t>
        <a:bodyPr/>
        <a:lstStyle/>
        <a:p>
          <a:r>
            <a:rPr lang="en-US" dirty="0"/>
            <a:t>30 % of LTC nurses experience burnout </a:t>
          </a:r>
          <a:r>
            <a:rPr lang="en-US" baseline="30000" dirty="0"/>
            <a:t>3</a:t>
          </a:r>
          <a:endParaRPr lang="en-US" dirty="0"/>
        </a:p>
      </dgm:t>
    </dgm:pt>
    <dgm:pt modelId="{1D881929-5709-4DBB-BAC3-B9DB89C9F73F}" type="parTrans" cxnId="{8AA6EDB8-1168-4E54-ABA1-04BC57B613BD}">
      <dgm:prSet/>
      <dgm:spPr/>
      <dgm:t>
        <a:bodyPr/>
        <a:lstStyle/>
        <a:p>
          <a:endParaRPr lang="en-US"/>
        </a:p>
      </dgm:t>
    </dgm:pt>
    <dgm:pt modelId="{BF3F84D0-D23A-4D9B-B68A-86B6751868CD}" type="sibTrans" cxnId="{8AA6EDB8-1168-4E54-ABA1-04BC57B613BD}">
      <dgm:prSet/>
      <dgm:spPr/>
      <dgm:t>
        <a:bodyPr/>
        <a:lstStyle/>
        <a:p>
          <a:endParaRPr lang="en-US"/>
        </a:p>
      </dgm:t>
    </dgm:pt>
    <dgm:pt modelId="{73CB820A-890C-4039-AC08-E5B39B05945E}">
      <dgm:prSet phldrT="[Text]"/>
      <dgm:spPr/>
      <dgm:t>
        <a:bodyPr/>
        <a:lstStyle/>
        <a:p>
          <a:r>
            <a:rPr lang="en-US" dirty="0"/>
            <a:t>Turnover rates estimated 45-66 %</a:t>
          </a:r>
          <a:r>
            <a:rPr lang="en-US" baseline="30000" dirty="0"/>
            <a:t>4</a:t>
          </a:r>
          <a:endParaRPr lang="en-US" dirty="0"/>
        </a:p>
      </dgm:t>
    </dgm:pt>
    <dgm:pt modelId="{162F81A8-D079-49F8-8765-68DCD245D4D4}" type="parTrans" cxnId="{A8515CB1-F2A3-4D4E-BD0E-271A202EF19E}">
      <dgm:prSet/>
      <dgm:spPr/>
      <dgm:t>
        <a:bodyPr/>
        <a:lstStyle/>
        <a:p>
          <a:endParaRPr lang="en-US"/>
        </a:p>
      </dgm:t>
    </dgm:pt>
    <dgm:pt modelId="{52FB3099-069D-406A-A9B3-F66EF6DE771D}" type="sibTrans" cxnId="{A8515CB1-F2A3-4D4E-BD0E-271A202EF19E}">
      <dgm:prSet/>
      <dgm:spPr/>
      <dgm:t>
        <a:bodyPr/>
        <a:lstStyle/>
        <a:p>
          <a:endParaRPr lang="en-US"/>
        </a:p>
      </dgm:t>
    </dgm:pt>
    <dgm:pt modelId="{34814F95-5454-43D4-A130-01E28FC6BBF4}">
      <dgm:prSet phldrT="[Text]"/>
      <dgm:spPr/>
      <dgm:t>
        <a:bodyPr/>
        <a:lstStyle/>
        <a:p>
          <a:r>
            <a:rPr lang="en-US" dirty="0"/>
            <a:t>1 in 4 CNAs looking for a new job</a:t>
          </a:r>
          <a:r>
            <a:rPr lang="en-US" baseline="30000" dirty="0"/>
            <a:t>4</a:t>
          </a:r>
          <a:endParaRPr lang="en-US" dirty="0"/>
        </a:p>
      </dgm:t>
    </dgm:pt>
    <dgm:pt modelId="{95D8F08C-460E-4A93-8E17-03B396DFBF9A}" type="parTrans" cxnId="{04F77241-F748-44AD-BB1C-BF882C7B1006}">
      <dgm:prSet/>
      <dgm:spPr/>
      <dgm:t>
        <a:bodyPr/>
        <a:lstStyle/>
        <a:p>
          <a:endParaRPr lang="en-US"/>
        </a:p>
      </dgm:t>
    </dgm:pt>
    <dgm:pt modelId="{BDF25354-889A-416A-A9A9-D373CBBD2E2C}" type="sibTrans" cxnId="{04F77241-F748-44AD-BB1C-BF882C7B1006}">
      <dgm:prSet/>
      <dgm:spPr/>
      <dgm:t>
        <a:bodyPr/>
        <a:lstStyle/>
        <a:p>
          <a:endParaRPr lang="en-US"/>
        </a:p>
      </dgm:t>
    </dgm:pt>
    <dgm:pt modelId="{2E93E225-C00C-4B1C-929D-C10DFCBC1CA5}" type="pres">
      <dgm:prSet presAssocID="{D0B2CB2B-E757-4F43-BFBA-8B3D87676A1D}" presName="Name0" presStyleCnt="0">
        <dgm:presLayoutVars>
          <dgm:dir/>
          <dgm:resizeHandles val="exact"/>
        </dgm:presLayoutVars>
      </dgm:prSet>
      <dgm:spPr/>
    </dgm:pt>
    <dgm:pt modelId="{FF01CBFD-00C9-4690-A7C4-66B95CD46419}" type="pres">
      <dgm:prSet presAssocID="{D0B2CB2B-E757-4F43-BFBA-8B3D87676A1D}" presName="bkgdShp" presStyleLbl="alignAccFollowNode1" presStyleIdx="0" presStyleCnt="1"/>
      <dgm:spPr/>
    </dgm:pt>
    <dgm:pt modelId="{79497898-05E6-4B72-9FD7-1888E3383BB5}" type="pres">
      <dgm:prSet presAssocID="{D0B2CB2B-E757-4F43-BFBA-8B3D87676A1D}" presName="linComp" presStyleCnt="0"/>
      <dgm:spPr/>
    </dgm:pt>
    <dgm:pt modelId="{369FC1A3-D0E7-4A97-ABF6-5A08E906B328}" type="pres">
      <dgm:prSet presAssocID="{A6DD0E7C-BC75-4054-A2EC-0EEF22F59C58}" presName="compNode" presStyleCnt="0"/>
      <dgm:spPr/>
    </dgm:pt>
    <dgm:pt modelId="{12E91262-7D94-4DCE-BEEF-3B8144967C4D}" type="pres">
      <dgm:prSet presAssocID="{A6DD0E7C-BC75-4054-A2EC-0EEF22F59C58}" presName="node" presStyleLbl="node1" presStyleIdx="0" presStyleCnt="3">
        <dgm:presLayoutVars>
          <dgm:bulletEnabled val="1"/>
        </dgm:presLayoutVars>
      </dgm:prSet>
      <dgm:spPr/>
    </dgm:pt>
    <dgm:pt modelId="{8FFB9797-7C6F-49BE-AF87-65469B2AADDF}" type="pres">
      <dgm:prSet presAssocID="{A6DD0E7C-BC75-4054-A2EC-0EEF22F59C58}" presName="invisiNode" presStyleLbl="node1" presStyleIdx="0" presStyleCnt="3"/>
      <dgm:spPr/>
    </dgm:pt>
    <dgm:pt modelId="{4570A6EC-8AAE-49B6-A9B8-1482246030C7}" type="pres">
      <dgm:prSet presAssocID="{A6DD0E7C-BC75-4054-A2EC-0EEF22F59C58}" presName="imagNode" presStyleLbl="fgImgPlace1" presStyleIdx="0" presStyleCnt="3"/>
      <dgm:spPr/>
    </dgm:pt>
    <dgm:pt modelId="{808B2126-DB86-4F03-8DC2-E4234DC027C9}" type="pres">
      <dgm:prSet presAssocID="{BF3F84D0-D23A-4D9B-B68A-86B6751868CD}" presName="sibTrans" presStyleLbl="sibTrans2D1" presStyleIdx="0" presStyleCnt="0"/>
      <dgm:spPr/>
    </dgm:pt>
    <dgm:pt modelId="{9A7546A5-C68D-43D9-A990-44F277860B5A}" type="pres">
      <dgm:prSet presAssocID="{73CB820A-890C-4039-AC08-E5B39B05945E}" presName="compNode" presStyleCnt="0"/>
      <dgm:spPr/>
    </dgm:pt>
    <dgm:pt modelId="{E5FC0E5D-39F6-4FB3-AD94-6C43E9B245F5}" type="pres">
      <dgm:prSet presAssocID="{73CB820A-890C-4039-AC08-E5B39B05945E}" presName="node" presStyleLbl="node1" presStyleIdx="1" presStyleCnt="3">
        <dgm:presLayoutVars>
          <dgm:bulletEnabled val="1"/>
        </dgm:presLayoutVars>
      </dgm:prSet>
      <dgm:spPr/>
    </dgm:pt>
    <dgm:pt modelId="{96E10097-F017-410F-A052-D0849DDDE3AE}" type="pres">
      <dgm:prSet presAssocID="{73CB820A-890C-4039-AC08-E5B39B05945E}" presName="invisiNode" presStyleLbl="node1" presStyleIdx="1" presStyleCnt="3"/>
      <dgm:spPr/>
    </dgm:pt>
    <dgm:pt modelId="{A921384A-1A9C-4C5F-BB33-406B545967BE}" type="pres">
      <dgm:prSet presAssocID="{73CB820A-890C-4039-AC08-E5B39B05945E}" presName="imagNode" presStyleLbl="fgImgPlace1" presStyleIdx="1" presStyleCnt="3"/>
      <dgm:spPr/>
    </dgm:pt>
    <dgm:pt modelId="{524879BB-2C7F-41F8-8ACE-9DF745FB828F}" type="pres">
      <dgm:prSet presAssocID="{52FB3099-069D-406A-A9B3-F66EF6DE771D}" presName="sibTrans" presStyleLbl="sibTrans2D1" presStyleIdx="0" presStyleCnt="0"/>
      <dgm:spPr/>
    </dgm:pt>
    <dgm:pt modelId="{BC0DDD0E-FBCB-4362-B531-377760E39B5B}" type="pres">
      <dgm:prSet presAssocID="{34814F95-5454-43D4-A130-01E28FC6BBF4}" presName="compNode" presStyleCnt="0"/>
      <dgm:spPr/>
    </dgm:pt>
    <dgm:pt modelId="{1E380A0D-230C-48CB-89AF-A0D013D28AC7}" type="pres">
      <dgm:prSet presAssocID="{34814F95-5454-43D4-A130-01E28FC6BBF4}" presName="node" presStyleLbl="node1" presStyleIdx="2" presStyleCnt="3">
        <dgm:presLayoutVars>
          <dgm:bulletEnabled val="1"/>
        </dgm:presLayoutVars>
      </dgm:prSet>
      <dgm:spPr/>
    </dgm:pt>
    <dgm:pt modelId="{E45BAA3A-683F-4B1D-9F46-C310DF539189}" type="pres">
      <dgm:prSet presAssocID="{34814F95-5454-43D4-A130-01E28FC6BBF4}" presName="invisiNode" presStyleLbl="node1" presStyleIdx="2" presStyleCnt="3"/>
      <dgm:spPr/>
    </dgm:pt>
    <dgm:pt modelId="{4318F1A5-A349-4D0A-BAE8-D01E9489C138}" type="pres">
      <dgm:prSet presAssocID="{34814F95-5454-43D4-A130-01E28FC6BBF4}" presName="imagNode" presStyleLbl="fgImgPlace1" presStyleIdx="2" presStyleCnt="3"/>
      <dgm:spPr/>
    </dgm:pt>
  </dgm:ptLst>
  <dgm:cxnLst>
    <dgm:cxn modelId="{7FAECA0E-57CD-4C5E-BCC5-5D61455C8283}" type="presOf" srcId="{73CB820A-890C-4039-AC08-E5B39B05945E}" destId="{E5FC0E5D-39F6-4FB3-AD94-6C43E9B245F5}" srcOrd="0" destOrd="0" presId="urn:microsoft.com/office/officeart/2005/8/layout/pList2"/>
    <dgm:cxn modelId="{04F77241-F748-44AD-BB1C-BF882C7B1006}" srcId="{D0B2CB2B-E757-4F43-BFBA-8B3D87676A1D}" destId="{34814F95-5454-43D4-A130-01E28FC6BBF4}" srcOrd="2" destOrd="0" parTransId="{95D8F08C-460E-4A93-8E17-03B396DFBF9A}" sibTransId="{BDF25354-889A-416A-A9A9-D373CBBD2E2C}"/>
    <dgm:cxn modelId="{CBEC2251-860F-462A-95E9-0CCD4F8BD504}" type="presOf" srcId="{BF3F84D0-D23A-4D9B-B68A-86B6751868CD}" destId="{808B2126-DB86-4F03-8DC2-E4234DC027C9}" srcOrd="0" destOrd="0" presId="urn:microsoft.com/office/officeart/2005/8/layout/pList2"/>
    <dgm:cxn modelId="{1D7E5694-4EC8-4EB1-94F0-1F8F284F9BC5}" type="presOf" srcId="{52FB3099-069D-406A-A9B3-F66EF6DE771D}" destId="{524879BB-2C7F-41F8-8ACE-9DF745FB828F}" srcOrd="0" destOrd="0" presId="urn:microsoft.com/office/officeart/2005/8/layout/pList2"/>
    <dgm:cxn modelId="{569C36A8-DC1F-44FE-952F-E6A5865A3CCE}" type="presOf" srcId="{34814F95-5454-43D4-A130-01E28FC6BBF4}" destId="{1E380A0D-230C-48CB-89AF-A0D013D28AC7}" srcOrd="0" destOrd="0" presId="urn:microsoft.com/office/officeart/2005/8/layout/pList2"/>
    <dgm:cxn modelId="{A8515CB1-F2A3-4D4E-BD0E-271A202EF19E}" srcId="{D0B2CB2B-E757-4F43-BFBA-8B3D87676A1D}" destId="{73CB820A-890C-4039-AC08-E5B39B05945E}" srcOrd="1" destOrd="0" parTransId="{162F81A8-D079-49F8-8765-68DCD245D4D4}" sibTransId="{52FB3099-069D-406A-A9B3-F66EF6DE771D}"/>
    <dgm:cxn modelId="{8AA6EDB8-1168-4E54-ABA1-04BC57B613BD}" srcId="{D0B2CB2B-E757-4F43-BFBA-8B3D87676A1D}" destId="{A6DD0E7C-BC75-4054-A2EC-0EEF22F59C58}" srcOrd="0" destOrd="0" parTransId="{1D881929-5709-4DBB-BAC3-B9DB89C9F73F}" sibTransId="{BF3F84D0-D23A-4D9B-B68A-86B6751868CD}"/>
    <dgm:cxn modelId="{A0A064D0-5F3B-4D28-9CA1-93EC36AEAC81}" type="presOf" srcId="{A6DD0E7C-BC75-4054-A2EC-0EEF22F59C58}" destId="{12E91262-7D94-4DCE-BEEF-3B8144967C4D}" srcOrd="0" destOrd="0" presId="urn:microsoft.com/office/officeart/2005/8/layout/pList2"/>
    <dgm:cxn modelId="{4BF4D4D7-73F5-432C-A508-0277B173EBA4}" type="presOf" srcId="{D0B2CB2B-E757-4F43-BFBA-8B3D87676A1D}" destId="{2E93E225-C00C-4B1C-929D-C10DFCBC1CA5}" srcOrd="0" destOrd="0" presId="urn:microsoft.com/office/officeart/2005/8/layout/pList2"/>
    <dgm:cxn modelId="{2379540E-647C-406F-9371-BCFC614EEB4D}" type="presParOf" srcId="{2E93E225-C00C-4B1C-929D-C10DFCBC1CA5}" destId="{FF01CBFD-00C9-4690-A7C4-66B95CD46419}" srcOrd="0" destOrd="0" presId="urn:microsoft.com/office/officeart/2005/8/layout/pList2"/>
    <dgm:cxn modelId="{C85E9E54-E19C-46EE-9D37-9BD8E6F1E966}" type="presParOf" srcId="{2E93E225-C00C-4B1C-929D-C10DFCBC1CA5}" destId="{79497898-05E6-4B72-9FD7-1888E3383BB5}" srcOrd="1" destOrd="0" presId="urn:microsoft.com/office/officeart/2005/8/layout/pList2"/>
    <dgm:cxn modelId="{A702176A-4358-4634-9357-B7A48ADE1E54}" type="presParOf" srcId="{79497898-05E6-4B72-9FD7-1888E3383BB5}" destId="{369FC1A3-D0E7-4A97-ABF6-5A08E906B328}" srcOrd="0" destOrd="0" presId="urn:microsoft.com/office/officeart/2005/8/layout/pList2"/>
    <dgm:cxn modelId="{D8E2F6F6-3BF1-495D-8064-3DA5205A436A}" type="presParOf" srcId="{369FC1A3-D0E7-4A97-ABF6-5A08E906B328}" destId="{12E91262-7D94-4DCE-BEEF-3B8144967C4D}" srcOrd="0" destOrd="0" presId="urn:microsoft.com/office/officeart/2005/8/layout/pList2"/>
    <dgm:cxn modelId="{49361059-1698-41BD-887B-ACB939B1EE5D}" type="presParOf" srcId="{369FC1A3-D0E7-4A97-ABF6-5A08E906B328}" destId="{8FFB9797-7C6F-49BE-AF87-65469B2AADDF}" srcOrd="1" destOrd="0" presId="urn:microsoft.com/office/officeart/2005/8/layout/pList2"/>
    <dgm:cxn modelId="{0E510E5A-1211-4477-88FF-A1C041F3DBD7}" type="presParOf" srcId="{369FC1A3-D0E7-4A97-ABF6-5A08E906B328}" destId="{4570A6EC-8AAE-49B6-A9B8-1482246030C7}" srcOrd="2" destOrd="0" presId="urn:microsoft.com/office/officeart/2005/8/layout/pList2"/>
    <dgm:cxn modelId="{ED54AABA-D428-4283-9751-26064235B8D4}" type="presParOf" srcId="{79497898-05E6-4B72-9FD7-1888E3383BB5}" destId="{808B2126-DB86-4F03-8DC2-E4234DC027C9}" srcOrd="1" destOrd="0" presId="urn:microsoft.com/office/officeart/2005/8/layout/pList2"/>
    <dgm:cxn modelId="{184D0F8B-F066-41E7-B5D1-B8497FD28953}" type="presParOf" srcId="{79497898-05E6-4B72-9FD7-1888E3383BB5}" destId="{9A7546A5-C68D-43D9-A990-44F277860B5A}" srcOrd="2" destOrd="0" presId="urn:microsoft.com/office/officeart/2005/8/layout/pList2"/>
    <dgm:cxn modelId="{7665C680-03AD-4CA1-BCAD-ACF5636EED34}" type="presParOf" srcId="{9A7546A5-C68D-43D9-A990-44F277860B5A}" destId="{E5FC0E5D-39F6-4FB3-AD94-6C43E9B245F5}" srcOrd="0" destOrd="0" presId="urn:microsoft.com/office/officeart/2005/8/layout/pList2"/>
    <dgm:cxn modelId="{5FCC685E-A81F-4340-8C99-C2EB0578F0EF}" type="presParOf" srcId="{9A7546A5-C68D-43D9-A990-44F277860B5A}" destId="{96E10097-F017-410F-A052-D0849DDDE3AE}" srcOrd="1" destOrd="0" presId="urn:microsoft.com/office/officeart/2005/8/layout/pList2"/>
    <dgm:cxn modelId="{F566E785-9E06-455D-BE2A-1BBF4E0B4AD1}" type="presParOf" srcId="{9A7546A5-C68D-43D9-A990-44F277860B5A}" destId="{A921384A-1A9C-4C5F-BB33-406B545967BE}" srcOrd="2" destOrd="0" presId="urn:microsoft.com/office/officeart/2005/8/layout/pList2"/>
    <dgm:cxn modelId="{01FD56B3-9C6B-450B-8067-3933A1A40A12}" type="presParOf" srcId="{79497898-05E6-4B72-9FD7-1888E3383BB5}" destId="{524879BB-2C7F-41F8-8ACE-9DF745FB828F}" srcOrd="3" destOrd="0" presId="urn:microsoft.com/office/officeart/2005/8/layout/pList2"/>
    <dgm:cxn modelId="{F7CC7A51-09D6-4091-B3F8-053BB071FB3C}" type="presParOf" srcId="{79497898-05E6-4B72-9FD7-1888E3383BB5}" destId="{BC0DDD0E-FBCB-4362-B531-377760E39B5B}" srcOrd="4" destOrd="0" presId="urn:microsoft.com/office/officeart/2005/8/layout/pList2"/>
    <dgm:cxn modelId="{B8842E93-D993-433B-8D96-C28E4F3777F0}" type="presParOf" srcId="{BC0DDD0E-FBCB-4362-B531-377760E39B5B}" destId="{1E380A0D-230C-48CB-89AF-A0D013D28AC7}" srcOrd="0" destOrd="0" presId="urn:microsoft.com/office/officeart/2005/8/layout/pList2"/>
    <dgm:cxn modelId="{E2BFCF10-7058-4F93-91E6-1413873E7DE6}" type="presParOf" srcId="{BC0DDD0E-FBCB-4362-B531-377760E39B5B}" destId="{E45BAA3A-683F-4B1D-9F46-C310DF539189}" srcOrd="1" destOrd="0" presId="urn:microsoft.com/office/officeart/2005/8/layout/pList2"/>
    <dgm:cxn modelId="{5ADA9927-DC93-489F-BBAD-319EED40B78A}" type="presParOf" srcId="{BC0DDD0E-FBCB-4362-B531-377760E39B5B}" destId="{4318F1A5-A349-4D0A-BAE8-D01E9489C13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571601-EAD4-4C3A-B231-581056D48F34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A83576-35E7-4996-8444-2404D239F034}" type="pres">
      <dgm:prSet presAssocID="{93571601-EAD4-4C3A-B231-581056D48F34}" presName="cycle" presStyleCnt="0">
        <dgm:presLayoutVars>
          <dgm:dir/>
          <dgm:resizeHandles val="exact"/>
        </dgm:presLayoutVars>
      </dgm:prSet>
      <dgm:spPr/>
    </dgm:pt>
  </dgm:ptLst>
  <dgm:cxnLst>
    <dgm:cxn modelId="{3690D685-8160-44AC-8249-6E62C3AD82FC}" type="presOf" srcId="{93571601-EAD4-4C3A-B231-581056D48F34}" destId="{0DA83576-35E7-4996-8444-2404D239F034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140302-3CFD-4F85-A68D-E9DAA48B41BD}" type="doc">
      <dgm:prSet loTypeId="urn:microsoft.com/office/officeart/2005/8/layout/cycle4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79C750-1CA6-4DA8-BC84-F2CD4A21F41F}">
      <dgm:prSet phldrT="[Text]"/>
      <dgm:spPr/>
      <dgm:t>
        <a:bodyPr/>
        <a:lstStyle/>
        <a:p>
          <a:r>
            <a:rPr lang="en-US" dirty="0"/>
            <a:t>Nurse Shortage</a:t>
          </a:r>
        </a:p>
      </dgm:t>
    </dgm:pt>
    <dgm:pt modelId="{660533E6-2F37-49E1-A0CB-2F6BAAE28FF6}" type="parTrans" cxnId="{22E32B8E-B376-4753-BBF2-D526816C1E1B}">
      <dgm:prSet/>
      <dgm:spPr/>
      <dgm:t>
        <a:bodyPr/>
        <a:lstStyle/>
        <a:p>
          <a:endParaRPr lang="en-US"/>
        </a:p>
      </dgm:t>
    </dgm:pt>
    <dgm:pt modelId="{C9FF00D1-4A7D-4B44-85E4-5F973D9F30A3}" type="sibTrans" cxnId="{22E32B8E-B376-4753-BBF2-D526816C1E1B}">
      <dgm:prSet/>
      <dgm:spPr/>
      <dgm:t>
        <a:bodyPr/>
        <a:lstStyle/>
        <a:p>
          <a:endParaRPr lang="en-US"/>
        </a:p>
      </dgm:t>
    </dgm:pt>
    <dgm:pt modelId="{B78E7D71-B2B9-45FC-8D80-FDD236AE77DC}">
      <dgm:prSet phldrT="[Text]"/>
      <dgm:spPr/>
      <dgm:t>
        <a:bodyPr/>
        <a:lstStyle/>
        <a:p>
          <a:r>
            <a:rPr lang="en-US" dirty="0"/>
            <a:t>Absenteeism</a:t>
          </a:r>
        </a:p>
      </dgm:t>
    </dgm:pt>
    <dgm:pt modelId="{0F3EB267-1337-4A2F-AFAE-61B381994F28}" type="parTrans" cxnId="{A47EDB48-814E-43AA-8618-71E0E28A4466}">
      <dgm:prSet/>
      <dgm:spPr/>
      <dgm:t>
        <a:bodyPr/>
        <a:lstStyle/>
        <a:p>
          <a:endParaRPr lang="en-US"/>
        </a:p>
      </dgm:t>
    </dgm:pt>
    <dgm:pt modelId="{32F62ECA-F8D2-4073-B208-5C171CDDB0E5}" type="sibTrans" cxnId="{A47EDB48-814E-43AA-8618-71E0E28A4466}">
      <dgm:prSet/>
      <dgm:spPr/>
      <dgm:t>
        <a:bodyPr/>
        <a:lstStyle/>
        <a:p>
          <a:endParaRPr lang="en-US"/>
        </a:p>
      </dgm:t>
    </dgm:pt>
    <dgm:pt modelId="{C3312D51-0D50-4F34-818D-152A6CB372E7}">
      <dgm:prSet phldrT="[Text]"/>
      <dgm:spPr/>
      <dgm:t>
        <a:bodyPr/>
        <a:lstStyle/>
        <a:p>
          <a:endParaRPr lang="en-US" dirty="0"/>
        </a:p>
      </dgm:t>
    </dgm:pt>
    <dgm:pt modelId="{A00AC5FA-DF81-4E16-A14B-3858CF43B65D}" type="parTrans" cxnId="{4158C3FB-D2B1-4A34-90DB-EAC475AFDB95}">
      <dgm:prSet/>
      <dgm:spPr/>
      <dgm:t>
        <a:bodyPr/>
        <a:lstStyle/>
        <a:p>
          <a:endParaRPr lang="en-US"/>
        </a:p>
      </dgm:t>
    </dgm:pt>
    <dgm:pt modelId="{479B9BD3-2CD7-4089-B69F-271172AAD802}" type="sibTrans" cxnId="{4158C3FB-D2B1-4A34-90DB-EAC475AFDB95}">
      <dgm:prSet/>
      <dgm:spPr/>
      <dgm:t>
        <a:bodyPr/>
        <a:lstStyle/>
        <a:p>
          <a:endParaRPr lang="en-US"/>
        </a:p>
      </dgm:t>
    </dgm:pt>
    <dgm:pt modelId="{8DC1422D-F614-4764-BA17-2E078E2AE910}">
      <dgm:prSet phldrT="[Text]"/>
      <dgm:spPr/>
      <dgm:t>
        <a:bodyPr/>
        <a:lstStyle/>
        <a:p>
          <a:r>
            <a:rPr lang="en-US" dirty="0"/>
            <a:t>Burnout</a:t>
          </a:r>
        </a:p>
      </dgm:t>
    </dgm:pt>
    <dgm:pt modelId="{9EE710D7-A7CA-4116-8E3F-DBE5391AC1F2}" type="parTrans" cxnId="{BB3CABB9-406B-4FDB-82D3-DE1EEEB54AC4}">
      <dgm:prSet/>
      <dgm:spPr/>
      <dgm:t>
        <a:bodyPr/>
        <a:lstStyle/>
        <a:p>
          <a:endParaRPr lang="en-US"/>
        </a:p>
      </dgm:t>
    </dgm:pt>
    <dgm:pt modelId="{E8765DC7-D056-4B74-A60A-8A70E3E639C6}" type="sibTrans" cxnId="{BB3CABB9-406B-4FDB-82D3-DE1EEEB54AC4}">
      <dgm:prSet/>
      <dgm:spPr/>
      <dgm:t>
        <a:bodyPr/>
        <a:lstStyle/>
        <a:p>
          <a:endParaRPr lang="en-US"/>
        </a:p>
      </dgm:t>
    </dgm:pt>
    <dgm:pt modelId="{0D29D21C-4700-4BF8-B302-6BB22D9B0922}">
      <dgm:prSet phldrT="[Text]"/>
      <dgm:spPr/>
      <dgm:t>
        <a:bodyPr/>
        <a:lstStyle/>
        <a:p>
          <a:endParaRPr lang="en-US" dirty="0"/>
        </a:p>
      </dgm:t>
    </dgm:pt>
    <dgm:pt modelId="{20C64CAB-D752-4454-BA11-82C2A0E7F88A}" type="parTrans" cxnId="{1DDCC198-AC4C-4142-8584-C9FFA93D4F4E}">
      <dgm:prSet/>
      <dgm:spPr/>
      <dgm:t>
        <a:bodyPr/>
        <a:lstStyle/>
        <a:p>
          <a:endParaRPr lang="en-US"/>
        </a:p>
      </dgm:t>
    </dgm:pt>
    <dgm:pt modelId="{7AF3D5EB-3947-4DD9-88F9-871667850941}" type="sibTrans" cxnId="{1DDCC198-AC4C-4142-8584-C9FFA93D4F4E}">
      <dgm:prSet/>
      <dgm:spPr/>
      <dgm:t>
        <a:bodyPr/>
        <a:lstStyle/>
        <a:p>
          <a:endParaRPr lang="en-US"/>
        </a:p>
      </dgm:t>
    </dgm:pt>
    <dgm:pt modelId="{F067B31B-C09E-4913-92A8-9BAC244B35A8}">
      <dgm:prSet phldrT="[Text]"/>
      <dgm:spPr/>
      <dgm:t>
        <a:bodyPr/>
        <a:lstStyle/>
        <a:p>
          <a:r>
            <a:rPr lang="en-US" dirty="0"/>
            <a:t>Overtime</a:t>
          </a:r>
        </a:p>
      </dgm:t>
    </dgm:pt>
    <dgm:pt modelId="{396BED34-5459-4CE5-B896-7D1B9A59F116}" type="parTrans" cxnId="{F76E9385-A414-490A-AB2A-97BFE0E417EB}">
      <dgm:prSet/>
      <dgm:spPr/>
      <dgm:t>
        <a:bodyPr/>
        <a:lstStyle/>
        <a:p>
          <a:endParaRPr lang="en-US"/>
        </a:p>
      </dgm:t>
    </dgm:pt>
    <dgm:pt modelId="{EEBBD5F6-F056-48F6-B819-F280296AD14A}" type="sibTrans" cxnId="{F76E9385-A414-490A-AB2A-97BFE0E417EB}">
      <dgm:prSet/>
      <dgm:spPr/>
      <dgm:t>
        <a:bodyPr/>
        <a:lstStyle/>
        <a:p>
          <a:endParaRPr lang="en-US"/>
        </a:p>
      </dgm:t>
    </dgm:pt>
    <dgm:pt modelId="{4AB75F80-66D1-4AE4-9165-203FCFF286D2}">
      <dgm:prSet phldrT="[Text]"/>
      <dgm:spPr/>
      <dgm:t>
        <a:bodyPr/>
        <a:lstStyle/>
        <a:p>
          <a:endParaRPr lang="en-US" dirty="0"/>
        </a:p>
      </dgm:t>
    </dgm:pt>
    <dgm:pt modelId="{EDBB05F8-7C10-4493-BCCF-E676E84CDCF7}" type="parTrans" cxnId="{1FB02E20-8929-424D-BE46-71645E7C161A}">
      <dgm:prSet/>
      <dgm:spPr/>
      <dgm:t>
        <a:bodyPr/>
        <a:lstStyle/>
        <a:p>
          <a:endParaRPr lang="en-US"/>
        </a:p>
      </dgm:t>
    </dgm:pt>
    <dgm:pt modelId="{AFB09511-355A-400C-8F1C-8F1D88B21516}" type="sibTrans" cxnId="{1FB02E20-8929-424D-BE46-71645E7C161A}">
      <dgm:prSet/>
      <dgm:spPr/>
      <dgm:t>
        <a:bodyPr/>
        <a:lstStyle/>
        <a:p>
          <a:endParaRPr lang="en-US"/>
        </a:p>
      </dgm:t>
    </dgm:pt>
    <dgm:pt modelId="{0BB0CD52-472F-4DEF-863E-154D6B3DE0E0}">
      <dgm:prSet phldrT="[Text]"/>
      <dgm:spPr/>
      <dgm:t>
        <a:bodyPr/>
        <a:lstStyle/>
        <a:p>
          <a:endParaRPr lang="en-US" dirty="0"/>
        </a:p>
      </dgm:t>
    </dgm:pt>
    <dgm:pt modelId="{0472E4FD-C2F9-4BC1-8295-9B370C36139C}" type="sibTrans" cxnId="{D231951C-B0D5-4455-9605-3F6343E820BF}">
      <dgm:prSet/>
      <dgm:spPr/>
      <dgm:t>
        <a:bodyPr/>
        <a:lstStyle/>
        <a:p>
          <a:endParaRPr lang="en-US"/>
        </a:p>
      </dgm:t>
    </dgm:pt>
    <dgm:pt modelId="{C50EFDBB-B843-4C51-A9C1-B6ED67D08BB8}" type="parTrans" cxnId="{D231951C-B0D5-4455-9605-3F6343E820BF}">
      <dgm:prSet/>
      <dgm:spPr/>
      <dgm:t>
        <a:bodyPr/>
        <a:lstStyle/>
        <a:p>
          <a:endParaRPr lang="en-US"/>
        </a:p>
      </dgm:t>
    </dgm:pt>
    <dgm:pt modelId="{B45D4577-E7BD-465F-A5B8-63E4111CEA83}" type="pres">
      <dgm:prSet presAssocID="{05140302-3CFD-4F85-A68D-E9DAA48B41B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7D2718E-F78B-413E-A0C4-67135EB23BD7}" type="pres">
      <dgm:prSet presAssocID="{05140302-3CFD-4F85-A68D-E9DAA48B41BD}" presName="children" presStyleCnt="0"/>
      <dgm:spPr/>
    </dgm:pt>
    <dgm:pt modelId="{D834ED94-3493-4BD7-A4B3-D92B17189BB2}" type="pres">
      <dgm:prSet presAssocID="{05140302-3CFD-4F85-A68D-E9DAA48B41BD}" presName="child1group" presStyleCnt="0"/>
      <dgm:spPr/>
    </dgm:pt>
    <dgm:pt modelId="{58363DC1-C12D-4D6F-8F1A-D5F58ECE994A}" type="pres">
      <dgm:prSet presAssocID="{05140302-3CFD-4F85-A68D-E9DAA48B41BD}" presName="child1" presStyleLbl="bgAcc1" presStyleIdx="0" presStyleCnt="4" custLinFactNeighborX="-43012" custLinFactNeighborY="6461"/>
      <dgm:spPr/>
    </dgm:pt>
    <dgm:pt modelId="{9CD049AF-BF48-4F91-B392-DE3DCDAF84AB}" type="pres">
      <dgm:prSet presAssocID="{05140302-3CFD-4F85-A68D-E9DAA48B41BD}" presName="child1Text" presStyleLbl="bgAcc1" presStyleIdx="0" presStyleCnt="4">
        <dgm:presLayoutVars>
          <dgm:bulletEnabled val="1"/>
        </dgm:presLayoutVars>
      </dgm:prSet>
      <dgm:spPr/>
    </dgm:pt>
    <dgm:pt modelId="{A2EA176F-2BAE-46F8-8CC9-50B386C4784E}" type="pres">
      <dgm:prSet presAssocID="{05140302-3CFD-4F85-A68D-E9DAA48B41BD}" presName="child2group" presStyleCnt="0"/>
      <dgm:spPr/>
    </dgm:pt>
    <dgm:pt modelId="{07D21165-40DC-4289-8BE1-71E42455025B}" type="pres">
      <dgm:prSet presAssocID="{05140302-3CFD-4F85-A68D-E9DAA48B41BD}" presName="child2" presStyleLbl="bgAcc1" presStyleIdx="1" presStyleCnt="4" custLinFactNeighborX="40835" custLinFactNeighborY="3850"/>
      <dgm:spPr/>
    </dgm:pt>
    <dgm:pt modelId="{4C06FE0E-A747-493C-8DC8-01D6294C735A}" type="pres">
      <dgm:prSet presAssocID="{05140302-3CFD-4F85-A68D-E9DAA48B41BD}" presName="child2Text" presStyleLbl="bgAcc1" presStyleIdx="1" presStyleCnt="4">
        <dgm:presLayoutVars>
          <dgm:bulletEnabled val="1"/>
        </dgm:presLayoutVars>
      </dgm:prSet>
      <dgm:spPr/>
    </dgm:pt>
    <dgm:pt modelId="{8237C3A8-F9E5-4E41-BAA4-4ACF6D64AA0C}" type="pres">
      <dgm:prSet presAssocID="{05140302-3CFD-4F85-A68D-E9DAA48B41BD}" presName="child3group" presStyleCnt="0"/>
      <dgm:spPr/>
    </dgm:pt>
    <dgm:pt modelId="{7CBDB219-1A05-440E-8777-DAD63DC6CE33}" type="pres">
      <dgm:prSet presAssocID="{05140302-3CFD-4F85-A68D-E9DAA48B41BD}" presName="child3" presStyleLbl="bgAcc1" presStyleIdx="2" presStyleCnt="4" custLinFactNeighborX="40081" custLinFactNeighborY="-29"/>
      <dgm:spPr/>
    </dgm:pt>
    <dgm:pt modelId="{839D564A-6DE9-4CBA-A915-EBDAB92C3968}" type="pres">
      <dgm:prSet presAssocID="{05140302-3CFD-4F85-A68D-E9DAA48B41BD}" presName="child3Text" presStyleLbl="bgAcc1" presStyleIdx="2" presStyleCnt="4">
        <dgm:presLayoutVars>
          <dgm:bulletEnabled val="1"/>
        </dgm:presLayoutVars>
      </dgm:prSet>
      <dgm:spPr/>
    </dgm:pt>
    <dgm:pt modelId="{BB910F1B-2300-4FC7-8D9F-78995EE30622}" type="pres">
      <dgm:prSet presAssocID="{05140302-3CFD-4F85-A68D-E9DAA48B41BD}" presName="child4group" presStyleCnt="0"/>
      <dgm:spPr/>
    </dgm:pt>
    <dgm:pt modelId="{46E67C9E-8650-426D-8428-895CFC45E228}" type="pres">
      <dgm:prSet presAssocID="{05140302-3CFD-4F85-A68D-E9DAA48B41BD}" presName="child4" presStyleLbl="bgAcc1" presStyleIdx="3" presStyleCnt="4" custLinFactNeighborX="-41905" custLinFactNeighborY="-2053"/>
      <dgm:spPr/>
    </dgm:pt>
    <dgm:pt modelId="{C822EFD8-0B5A-4428-AB36-1062150AB49A}" type="pres">
      <dgm:prSet presAssocID="{05140302-3CFD-4F85-A68D-E9DAA48B41BD}" presName="child4Text" presStyleLbl="bgAcc1" presStyleIdx="3" presStyleCnt="4">
        <dgm:presLayoutVars>
          <dgm:bulletEnabled val="1"/>
        </dgm:presLayoutVars>
      </dgm:prSet>
      <dgm:spPr/>
    </dgm:pt>
    <dgm:pt modelId="{2B9E6DAF-D49A-4642-9984-00BC9B41EB85}" type="pres">
      <dgm:prSet presAssocID="{05140302-3CFD-4F85-A68D-E9DAA48B41BD}" presName="childPlaceholder" presStyleCnt="0"/>
      <dgm:spPr/>
    </dgm:pt>
    <dgm:pt modelId="{64495714-291C-4509-8016-D825C19EDE4C}" type="pres">
      <dgm:prSet presAssocID="{05140302-3CFD-4F85-A68D-E9DAA48B41BD}" presName="circle" presStyleCnt="0"/>
      <dgm:spPr/>
    </dgm:pt>
    <dgm:pt modelId="{C28CAE19-25C8-40B2-B0D1-DF282C3ADF23}" type="pres">
      <dgm:prSet presAssocID="{05140302-3CFD-4F85-A68D-E9DAA48B41BD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8D9B5F25-5139-4BF0-92E5-80809556285E}" type="pres">
      <dgm:prSet presAssocID="{05140302-3CFD-4F85-A68D-E9DAA48B41BD}" presName="quadrant2" presStyleLbl="node1" presStyleIdx="1" presStyleCnt="4" custLinFactNeighborX="-604" custLinFactNeighborY="-631">
        <dgm:presLayoutVars>
          <dgm:chMax val="1"/>
          <dgm:bulletEnabled val="1"/>
        </dgm:presLayoutVars>
      </dgm:prSet>
      <dgm:spPr/>
    </dgm:pt>
    <dgm:pt modelId="{6D20C0E7-9CBB-4D02-86C1-11429E69FAB7}" type="pres">
      <dgm:prSet presAssocID="{05140302-3CFD-4F85-A68D-E9DAA48B41BD}" presName="quadrant3" presStyleLbl="node1" presStyleIdx="2" presStyleCnt="4" custLinFactNeighborX="159" custLinFactNeighborY="-202">
        <dgm:presLayoutVars>
          <dgm:chMax val="1"/>
          <dgm:bulletEnabled val="1"/>
        </dgm:presLayoutVars>
      </dgm:prSet>
      <dgm:spPr/>
    </dgm:pt>
    <dgm:pt modelId="{E0D482EC-4139-4DA6-85CB-A8095097F499}" type="pres">
      <dgm:prSet presAssocID="{05140302-3CFD-4F85-A68D-E9DAA48B41B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49430B6-29D4-4ECA-82E4-0AE731B5C0A2}" type="pres">
      <dgm:prSet presAssocID="{05140302-3CFD-4F85-A68D-E9DAA48B41BD}" presName="quadrantPlaceholder" presStyleCnt="0"/>
      <dgm:spPr/>
    </dgm:pt>
    <dgm:pt modelId="{6C63A5B5-DE2D-4B2E-838A-07EF509E8AE8}" type="pres">
      <dgm:prSet presAssocID="{05140302-3CFD-4F85-A68D-E9DAA48B41BD}" presName="center1" presStyleLbl="fgShp" presStyleIdx="0" presStyleCnt="2" custFlipVert="1" custScaleY="96460" custLinFactNeighborX="-3479" custLinFactNeighborY="19496"/>
      <dgm:spPr>
        <a:solidFill>
          <a:schemeClr val="accent1">
            <a:lumMod val="60000"/>
            <a:lumOff val="40000"/>
          </a:schemeClr>
        </a:solidFill>
      </dgm:spPr>
    </dgm:pt>
    <dgm:pt modelId="{9C776FFE-3DD9-4974-8987-75ACD0867B97}" type="pres">
      <dgm:prSet presAssocID="{05140302-3CFD-4F85-A68D-E9DAA48B41BD}" presName="center2" presStyleLbl="fgShp" presStyleIdx="1" presStyleCnt="2" custFlipVert="1" custScaleY="108295" custLinFactNeighborY="-26918"/>
      <dgm:spPr>
        <a:solidFill>
          <a:schemeClr val="accent1">
            <a:lumMod val="60000"/>
            <a:lumOff val="40000"/>
          </a:schemeClr>
        </a:solidFill>
      </dgm:spPr>
    </dgm:pt>
  </dgm:ptLst>
  <dgm:cxnLst>
    <dgm:cxn modelId="{24440B0B-BE93-41E5-858F-F96F51C93769}" type="presOf" srcId="{0D29D21C-4700-4BF8-B302-6BB22D9B0922}" destId="{839D564A-6DE9-4CBA-A915-EBDAB92C3968}" srcOrd="1" destOrd="0" presId="urn:microsoft.com/office/officeart/2005/8/layout/cycle4"/>
    <dgm:cxn modelId="{D231951C-B0D5-4455-9605-3F6343E820BF}" srcId="{EE79C750-1CA6-4DA8-BC84-F2CD4A21F41F}" destId="{0BB0CD52-472F-4DEF-863E-154D6B3DE0E0}" srcOrd="0" destOrd="0" parTransId="{C50EFDBB-B843-4C51-A9C1-B6ED67D08BB8}" sibTransId="{0472E4FD-C2F9-4BC1-8295-9B370C36139C}"/>
    <dgm:cxn modelId="{1FB02E20-8929-424D-BE46-71645E7C161A}" srcId="{F067B31B-C09E-4913-92A8-9BAC244B35A8}" destId="{4AB75F80-66D1-4AE4-9165-203FCFF286D2}" srcOrd="0" destOrd="0" parTransId="{EDBB05F8-7C10-4493-BCCF-E676E84CDCF7}" sibTransId="{AFB09511-355A-400C-8F1C-8F1D88B21516}"/>
    <dgm:cxn modelId="{0F25B524-9159-43FD-B7C7-AFAAF5EB889A}" type="presOf" srcId="{C3312D51-0D50-4F34-818D-152A6CB372E7}" destId="{07D21165-40DC-4289-8BE1-71E42455025B}" srcOrd="0" destOrd="0" presId="urn:microsoft.com/office/officeart/2005/8/layout/cycle4"/>
    <dgm:cxn modelId="{5AD6362A-E8F5-4805-987E-C9013216658C}" type="presOf" srcId="{F067B31B-C09E-4913-92A8-9BAC244B35A8}" destId="{E0D482EC-4139-4DA6-85CB-A8095097F499}" srcOrd="0" destOrd="0" presId="urn:microsoft.com/office/officeart/2005/8/layout/cycle4"/>
    <dgm:cxn modelId="{1AAA7846-DFDE-4D06-A973-0DC2EE1C8623}" type="presOf" srcId="{05140302-3CFD-4F85-A68D-E9DAA48B41BD}" destId="{B45D4577-E7BD-465F-A5B8-63E4111CEA83}" srcOrd="0" destOrd="0" presId="urn:microsoft.com/office/officeart/2005/8/layout/cycle4"/>
    <dgm:cxn modelId="{21920847-CA7C-45A7-90D5-75F875B9ACEC}" type="presOf" srcId="{0D29D21C-4700-4BF8-B302-6BB22D9B0922}" destId="{7CBDB219-1A05-440E-8777-DAD63DC6CE33}" srcOrd="0" destOrd="0" presId="urn:microsoft.com/office/officeart/2005/8/layout/cycle4"/>
    <dgm:cxn modelId="{A47EDB48-814E-43AA-8618-71E0E28A4466}" srcId="{05140302-3CFD-4F85-A68D-E9DAA48B41BD}" destId="{B78E7D71-B2B9-45FC-8D80-FDD236AE77DC}" srcOrd="1" destOrd="0" parTransId="{0F3EB267-1337-4A2F-AFAE-61B381994F28}" sibTransId="{32F62ECA-F8D2-4073-B208-5C171CDDB0E5}"/>
    <dgm:cxn modelId="{9AA69A58-D182-4382-85FF-FD39F9D73AC1}" type="presOf" srcId="{4AB75F80-66D1-4AE4-9165-203FCFF286D2}" destId="{C822EFD8-0B5A-4428-AB36-1062150AB49A}" srcOrd="1" destOrd="0" presId="urn:microsoft.com/office/officeart/2005/8/layout/cycle4"/>
    <dgm:cxn modelId="{7D8F527B-052F-41AB-A747-6D3B6EEB191A}" type="presOf" srcId="{0BB0CD52-472F-4DEF-863E-154D6B3DE0E0}" destId="{58363DC1-C12D-4D6F-8F1A-D5F58ECE994A}" srcOrd="0" destOrd="0" presId="urn:microsoft.com/office/officeart/2005/8/layout/cycle4"/>
    <dgm:cxn modelId="{2D751A7F-CE3F-4C1D-9B80-A77F95D9AB39}" type="presOf" srcId="{EE79C750-1CA6-4DA8-BC84-F2CD4A21F41F}" destId="{C28CAE19-25C8-40B2-B0D1-DF282C3ADF23}" srcOrd="0" destOrd="0" presId="urn:microsoft.com/office/officeart/2005/8/layout/cycle4"/>
    <dgm:cxn modelId="{F76E9385-A414-490A-AB2A-97BFE0E417EB}" srcId="{05140302-3CFD-4F85-A68D-E9DAA48B41BD}" destId="{F067B31B-C09E-4913-92A8-9BAC244B35A8}" srcOrd="3" destOrd="0" parTransId="{396BED34-5459-4CE5-B896-7D1B9A59F116}" sibTransId="{EEBBD5F6-F056-48F6-B819-F280296AD14A}"/>
    <dgm:cxn modelId="{22E32B8E-B376-4753-BBF2-D526816C1E1B}" srcId="{05140302-3CFD-4F85-A68D-E9DAA48B41BD}" destId="{EE79C750-1CA6-4DA8-BC84-F2CD4A21F41F}" srcOrd="0" destOrd="0" parTransId="{660533E6-2F37-49E1-A0CB-2F6BAAE28FF6}" sibTransId="{C9FF00D1-4A7D-4B44-85E4-5F973D9F30A3}"/>
    <dgm:cxn modelId="{1DDCC198-AC4C-4142-8584-C9FFA93D4F4E}" srcId="{8DC1422D-F614-4764-BA17-2E078E2AE910}" destId="{0D29D21C-4700-4BF8-B302-6BB22D9B0922}" srcOrd="0" destOrd="0" parTransId="{20C64CAB-D752-4454-BA11-82C2A0E7F88A}" sibTransId="{7AF3D5EB-3947-4DD9-88F9-871667850941}"/>
    <dgm:cxn modelId="{330D139F-9B8F-4A38-96A4-E280867BA379}" type="presOf" srcId="{8DC1422D-F614-4764-BA17-2E078E2AE910}" destId="{6D20C0E7-9CBB-4D02-86C1-11429E69FAB7}" srcOrd="0" destOrd="0" presId="urn:microsoft.com/office/officeart/2005/8/layout/cycle4"/>
    <dgm:cxn modelId="{3CF175A7-5EC0-4BD9-BEC9-4AA7F2C12748}" type="presOf" srcId="{0BB0CD52-472F-4DEF-863E-154D6B3DE0E0}" destId="{9CD049AF-BF48-4F91-B392-DE3DCDAF84AB}" srcOrd="1" destOrd="0" presId="urn:microsoft.com/office/officeart/2005/8/layout/cycle4"/>
    <dgm:cxn modelId="{CE9D6FA9-9AE0-4568-B9A7-B2C905653297}" type="presOf" srcId="{B78E7D71-B2B9-45FC-8D80-FDD236AE77DC}" destId="{8D9B5F25-5139-4BF0-92E5-80809556285E}" srcOrd="0" destOrd="0" presId="urn:microsoft.com/office/officeart/2005/8/layout/cycle4"/>
    <dgm:cxn modelId="{BB3CABB9-406B-4FDB-82D3-DE1EEEB54AC4}" srcId="{05140302-3CFD-4F85-A68D-E9DAA48B41BD}" destId="{8DC1422D-F614-4764-BA17-2E078E2AE910}" srcOrd="2" destOrd="0" parTransId="{9EE710D7-A7CA-4116-8E3F-DBE5391AC1F2}" sibTransId="{E8765DC7-D056-4B74-A60A-8A70E3E639C6}"/>
    <dgm:cxn modelId="{A680E6D0-3A8D-447C-AF2D-7D9B934CD73D}" type="presOf" srcId="{C3312D51-0D50-4F34-818D-152A6CB372E7}" destId="{4C06FE0E-A747-493C-8DC8-01D6294C735A}" srcOrd="1" destOrd="0" presId="urn:microsoft.com/office/officeart/2005/8/layout/cycle4"/>
    <dgm:cxn modelId="{82F673DC-E817-4208-9EEE-7896BBEA51C8}" type="presOf" srcId="{4AB75F80-66D1-4AE4-9165-203FCFF286D2}" destId="{46E67C9E-8650-426D-8428-895CFC45E228}" srcOrd="0" destOrd="0" presId="urn:microsoft.com/office/officeart/2005/8/layout/cycle4"/>
    <dgm:cxn modelId="{4158C3FB-D2B1-4A34-90DB-EAC475AFDB95}" srcId="{B78E7D71-B2B9-45FC-8D80-FDD236AE77DC}" destId="{C3312D51-0D50-4F34-818D-152A6CB372E7}" srcOrd="0" destOrd="0" parTransId="{A00AC5FA-DF81-4E16-A14B-3858CF43B65D}" sibTransId="{479B9BD3-2CD7-4089-B69F-271172AAD802}"/>
    <dgm:cxn modelId="{2029FFC8-916A-4247-B321-1A955E59DA52}" type="presParOf" srcId="{B45D4577-E7BD-465F-A5B8-63E4111CEA83}" destId="{F7D2718E-F78B-413E-A0C4-67135EB23BD7}" srcOrd="0" destOrd="0" presId="urn:microsoft.com/office/officeart/2005/8/layout/cycle4"/>
    <dgm:cxn modelId="{DA5CC913-0EC1-4D72-AF89-3AB4E6A70B59}" type="presParOf" srcId="{F7D2718E-F78B-413E-A0C4-67135EB23BD7}" destId="{D834ED94-3493-4BD7-A4B3-D92B17189BB2}" srcOrd="0" destOrd="0" presId="urn:microsoft.com/office/officeart/2005/8/layout/cycle4"/>
    <dgm:cxn modelId="{284B1AC6-55FE-44F5-AE80-3BF5AE055656}" type="presParOf" srcId="{D834ED94-3493-4BD7-A4B3-D92B17189BB2}" destId="{58363DC1-C12D-4D6F-8F1A-D5F58ECE994A}" srcOrd="0" destOrd="0" presId="urn:microsoft.com/office/officeart/2005/8/layout/cycle4"/>
    <dgm:cxn modelId="{B7CE53C0-64E5-49AB-B7FA-D340854E057F}" type="presParOf" srcId="{D834ED94-3493-4BD7-A4B3-D92B17189BB2}" destId="{9CD049AF-BF48-4F91-B392-DE3DCDAF84AB}" srcOrd="1" destOrd="0" presId="urn:microsoft.com/office/officeart/2005/8/layout/cycle4"/>
    <dgm:cxn modelId="{F936C08E-7A46-49DE-8051-9A9BD1436891}" type="presParOf" srcId="{F7D2718E-F78B-413E-A0C4-67135EB23BD7}" destId="{A2EA176F-2BAE-46F8-8CC9-50B386C4784E}" srcOrd="1" destOrd="0" presId="urn:microsoft.com/office/officeart/2005/8/layout/cycle4"/>
    <dgm:cxn modelId="{946FFE50-0493-44E0-B82F-BF8C711860FC}" type="presParOf" srcId="{A2EA176F-2BAE-46F8-8CC9-50B386C4784E}" destId="{07D21165-40DC-4289-8BE1-71E42455025B}" srcOrd="0" destOrd="0" presId="urn:microsoft.com/office/officeart/2005/8/layout/cycle4"/>
    <dgm:cxn modelId="{7AC991D1-2364-470D-BA40-112F512B7726}" type="presParOf" srcId="{A2EA176F-2BAE-46F8-8CC9-50B386C4784E}" destId="{4C06FE0E-A747-493C-8DC8-01D6294C735A}" srcOrd="1" destOrd="0" presId="urn:microsoft.com/office/officeart/2005/8/layout/cycle4"/>
    <dgm:cxn modelId="{D404685D-9574-46DE-8861-D17D09A46551}" type="presParOf" srcId="{F7D2718E-F78B-413E-A0C4-67135EB23BD7}" destId="{8237C3A8-F9E5-4E41-BAA4-4ACF6D64AA0C}" srcOrd="2" destOrd="0" presId="urn:microsoft.com/office/officeart/2005/8/layout/cycle4"/>
    <dgm:cxn modelId="{B82E9B13-653D-463F-B296-DE74697F6600}" type="presParOf" srcId="{8237C3A8-F9E5-4E41-BAA4-4ACF6D64AA0C}" destId="{7CBDB219-1A05-440E-8777-DAD63DC6CE33}" srcOrd="0" destOrd="0" presId="urn:microsoft.com/office/officeart/2005/8/layout/cycle4"/>
    <dgm:cxn modelId="{36BC2C80-5CBB-42D2-9F20-C98DB8881666}" type="presParOf" srcId="{8237C3A8-F9E5-4E41-BAA4-4ACF6D64AA0C}" destId="{839D564A-6DE9-4CBA-A915-EBDAB92C3968}" srcOrd="1" destOrd="0" presId="urn:microsoft.com/office/officeart/2005/8/layout/cycle4"/>
    <dgm:cxn modelId="{D5A83381-450F-407B-B668-885F55EF57EF}" type="presParOf" srcId="{F7D2718E-F78B-413E-A0C4-67135EB23BD7}" destId="{BB910F1B-2300-4FC7-8D9F-78995EE30622}" srcOrd="3" destOrd="0" presId="urn:microsoft.com/office/officeart/2005/8/layout/cycle4"/>
    <dgm:cxn modelId="{E5B790B3-EB93-46F8-B20C-6E2600B0BCA3}" type="presParOf" srcId="{BB910F1B-2300-4FC7-8D9F-78995EE30622}" destId="{46E67C9E-8650-426D-8428-895CFC45E228}" srcOrd="0" destOrd="0" presId="urn:microsoft.com/office/officeart/2005/8/layout/cycle4"/>
    <dgm:cxn modelId="{BD64BD5F-5C85-4147-9E6E-0310E8C0EE45}" type="presParOf" srcId="{BB910F1B-2300-4FC7-8D9F-78995EE30622}" destId="{C822EFD8-0B5A-4428-AB36-1062150AB49A}" srcOrd="1" destOrd="0" presId="urn:microsoft.com/office/officeart/2005/8/layout/cycle4"/>
    <dgm:cxn modelId="{07E74B32-3702-4877-A842-23210A0D79C0}" type="presParOf" srcId="{F7D2718E-F78B-413E-A0C4-67135EB23BD7}" destId="{2B9E6DAF-D49A-4642-9984-00BC9B41EB85}" srcOrd="4" destOrd="0" presId="urn:microsoft.com/office/officeart/2005/8/layout/cycle4"/>
    <dgm:cxn modelId="{99E5A1A6-E11E-4370-A8F1-94F668C38EF1}" type="presParOf" srcId="{B45D4577-E7BD-465F-A5B8-63E4111CEA83}" destId="{64495714-291C-4509-8016-D825C19EDE4C}" srcOrd="1" destOrd="0" presId="urn:microsoft.com/office/officeart/2005/8/layout/cycle4"/>
    <dgm:cxn modelId="{80B86F6C-BECD-44D0-8692-0358AE149CF6}" type="presParOf" srcId="{64495714-291C-4509-8016-D825C19EDE4C}" destId="{C28CAE19-25C8-40B2-B0D1-DF282C3ADF23}" srcOrd="0" destOrd="0" presId="urn:microsoft.com/office/officeart/2005/8/layout/cycle4"/>
    <dgm:cxn modelId="{4A33A350-38AE-4B8D-84A9-B6C6EDCD7D0A}" type="presParOf" srcId="{64495714-291C-4509-8016-D825C19EDE4C}" destId="{8D9B5F25-5139-4BF0-92E5-80809556285E}" srcOrd="1" destOrd="0" presId="urn:microsoft.com/office/officeart/2005/8/layout/cycle4"/>
    <dgm:cxn modelId="{A37EA95B-92E3-4682-8C41-4DA6047F59A7}" type="presParOf" srcId="{64495714-291C-4509-8016-D825C19EDE4C}" destId="{6D20C0E7-9CBB-4D02-86C1-11429E69FAB7}" srcOrd="2" destOrd="0" presId="urn:microsoft.com/office/officeart/2005/8/layout/cycle4"/>
    <dgm:cxn modelId="{89C5278D-18D0-4DFD-A7F3-1B05E3D0554F}" type="presParOf" srcId="{64495714-291C-4509-8016-D825C19EDE4C}" destId="{E0D482EC-4139-4DA6-85CB-A8095097F499}" srcOrd="3" destOrd="0" presId="urn:microsoft.com/office/officeart/2005/8/layout/cycle4"/>
    <dgm:cxn modelId="{7456F308-7B06-4064-8CDD-747F7DAD50FC}" type="presParOf" srcId="{64495714-291C-4509-8016-D825C19EDE4C}" destId="{949430B6-29D4-4ECA-82E4-0AE731B5C0A2}" srcOrd="4" destOrd="0" presId="urn:microsoft.com/office/officeart/2005/8/layout/cycle4"/>
    <dgm:cxn modelId="{799D48BE-9518-4984-907B-A7292CE3C2B7}" type="presParOf" srcId="{B45D4577-E7BD-465F-A5B8-63E4111CEA83}" destId="{6C63A5B5-DE2D-4B2E-838A-07EF509E8AE8}" srcOrd="2" destOrd="0" presId="urn:microsoft.com/office/officeart/2005/8/layout/cycle4"/>
    <dgm:cxn modelId="{BA73F0C4-1C59-42F6-8670-09991543191C}" type="presParOf" srcId="{B45D4577-E7BD-465F-A5B8-63E4111CEA83}" destId="{9C776FFE-3DD9-4974-8987-75ACD0867B9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48823-D2D9-4368-B8D0-D673872686E6}" type="doc">
      <dgm:prSet loTypeId="urn:microsoft.com/office/officeart/2005/8/layout/rings+Icon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8934C2-6A28-48FA-B1E7-770E4D441A21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Is creating a positive practice environment aligned with your facility’s mission and vision?</a:t>
          </a:r>
        </a:p>
      </dgm:t>
    </dgm:pt>
    <dgm:pt modelId="{2FD32017-8989-4839-8389-5BB067C71AD0}" type="parTrans" cxnId="{A5CA03A0-75E6-4272-B0B7-685AD1E11659}">
      <dgm:prSet/>
      <dgm:spPr/>
      <dgm:t>
        <a:bodyPr/>
        <a:lstStyle/>
        <a:p>
          <a:endParaRPr lang="en-US"/>
        </a:p>
      </dgm:t>
    </dgm:pt>
    <dgm:pt modelId="{CD7B71D2-1BD1-445A-8C74-C24E2FF1E3F4}" type="sibTrans" cxnId="{A5CA03A0-75E6-4272-B0B7-685AD1E11659}">
      <dgm:prSet/>
      <dgm:spPr/>
      <dgm:t>
        <a:bodyPr/>
        <a:lstStyle/>
        <a:p>
          <a:endParaRPr lang="en-US"/>
        </a:p>
      </dgm:t>
    </dgm:pt>
    <dgm:pt modelId="{F1BFD07C-4267-459F-8D32-89542C832856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Does it address your challenges?</a:t>
          </a:r>
        </a:p>
      </dgm:t>
    </dgm:pt>
    <dgm:pt modelId="{B96985C1-D26F-4391-9465-74B17590E34B}" type="parTrans" cxnId="{ABA8284C-9CFB-4114-BECC-3051FED83F5C}">
      <dgm:prSet/>
      <dgm:spPr/>
      <dgm:t>
        <a:bodyPr/>
        <a:lstStyle/>
        <a:p>
          <a:endParaRPr lang="en-US"/>
        </a:p>
      </dgm:t>
    </dgm:pt>
    <dgm:pt modelId="{D0659773-B341-4E86-B45D-5BA0CDFEABEB}" type="sibTrans" cxnId="{ABA8284C-9CFB-4114-BECC-3051FED83F5C}">
      <dgm:prSet/>
      <dgm:spPr/>
      <dgm:t>
        <a:bodyPr/>
        <a:lstStyle/>
        <a:p>
          <a:endParaRPr lang="en-US"/>
        </a:p>
      </dgm:t>
    </dgm:pt>
    <dgm:pt modelId="{E1546503-0511-471F-B51C-17E2123FB45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Will it help achieve your strategic objectives and desired outcomes?</a:t>
          </a:r>
        </a:p>
      </dgm:t>
    </dgm:pt>
    <dgm:pt modelId="{6C2AF656-4C2E-451B-AA1B-49702A1B3563}" type="parTrans" cxnId="{5682A3E3-4B0C-4C62-B0A5-BC543BAD8AB9}">
      <dgm:prSet/>
      <dgm:spPr/>
      <dgm:t>
        <a:bodyPr/>
        <a:lstStyle/>
        <a:p>
          <a:endParaRPr lang="en-US"/>
        </a:p>
      </dgm:t>
    </dgm:pt>
    <dgm:pt modelId="{C5EB43BA-FA04-4906-9C8B-FBDD9825FD1F}" type="sibTrans" cxnId="{5682A3E3-4B0C-4C62-B0A5-BC543BAD8AB9}">
      <dgm:prSet/>
      <dgm:spPr/>
      <dgm:t>
        <a:bodyPr/>
        <a:lstStyle/>
        <a:p>
          <a:endParaRPr lang="en-US"/>
        </a:p>
      </dgm:t>
    </dgm:pt>
    <dgm:pt modelId="{464E3D7C-7604-4181-A42A-52FED3057E6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Is investing in the workforce a priority for the facility?</a:t>
          </a:r>
        </a:p>
      </dgm:t>
    </dgm:pt>
    <dgm:pt modelId="{F26E5227-AC07-407D-AF5F-69CB4E0641CA}" type="parTrans" cxnId="{A9B69164-1DC9-4A17-817B-8E2184329AB3}">
      <dgm:prSet/>
      <dgm:spPr/>
      <dgm:t>
        <a:bodyPr/>
        <a:lstStyle/>
        <a:p>
          <a:endParaRPr lang="en-US"/>
        </a:p>
      </dgm:t>
    </dgm:pt>
    <dgm:pt modelId="{F585092F-CEAC-4382-AFA1-DE18979387AA}" type="sibTrans" cxnId="{A9B69164-1DC9-4A17-817B-8E2184329AB3}">
      <dgm:prSet/>
      <dgm:spPr/>
      <dgm:t>
        <a:bodyPr/>
        <a:lstStyle/>
        <a:p>
          <a:endParaRPr lang="en-US"/>
        </a:p>
      </dgm:t>
    </dgm:pt>
    <dgm:pt modelId="{354E0822-E705-497D-B3FF-CFB57AE47795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Is creating an environment that nursing staff and other clinicians can call  their professional home desired by the organization?</a:t>
          </a:r>
        </a:p>
      </dgm:t>
    </dgm:pt>
    <dgm:pt modelId="{B662B9BD-7C51-4AC1-AE94-0CA3CED365EC}" type="parTrans" cxnId="{218B8662-4B33-469E-B2D3-74A711D99D55}">
      <dgm:prSet/>
      <dgm:spPr/>
      <dgm:t>
        <a:bodyPr/>
        <a:lstStyle/>
        <a:p>
          <a:endParaRPr lang="en-US"/>
        </a:p>
      </dgm:t>
    </dgm:pt>
    <dgm:pt modelId="{20BBF3E9-C57D-4F83-A1FD-BF9952207150}" type="sibTrans" cxnId="{218B8662-4B33-469E-B2D3-74A711D99D55}">
      <dgm:prSet/>
      <dgm:spPr/>
      <dgm:t>
        <a:bodyPr/>
        <a:lstStyle/>
        <a:p>
          <a:endParaRPr lang="en-US"/>
        </a:p>
      </dgm:t>
    </dgm:pt>
    <dgm:pt modelId="{ADDAA7C3-31DF-4E4F-B7C8-BB7333A0142F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Does the facility recognize the importance of safeguarding staff well-being?</a:t>
          </a:r>
        </a:p>
      </dgm:t>
    </dgm:pt>
    <dgm:pt modelId="{B5F345DC-3409-44F1-BDEB-76EAC808B904}" type="parTrans" cxnId="{37AB2BAF-60C6-466C-972C-6457E94835A6}">
      <dgm:prSet/>
      <dgm:spPr/>
      <dgm:t>
        <a:bodyPr/>
        <a:lstStyle/>
        <a:p>
          <a:endParaRPr lang="en-US"/>
        </a:p>
      </dgm:t>
    </dgm:pt>
    <dgm:pt modelId="{6471E90B-CF20-40F8-AAB5-0DE775DD3D31}" type="sibTrans" cxnId="{37AB2BAF-60C6-466C-972C-6457E94835A6}">
      <dgm:prSet/>
      <dgm:spPr/>
      <dgm:t>
        <a:bodyPr/>
        <a:lstStyle/>
        <a:p>
          <a:endParaRPr lang="en-US"/>
        </a:p>
      </dgm:t>
    </dgm:pt>
    <dgm:pt modelId="{2D44D20B-58F0-431A-A988-49BD8F335142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Is the international recognition desired by the facility?</a:t>
          </a:r>
        </a:p>
      </dgm:t>
    </dgm:pt>
    <dgm:pt modelId="{B473C7C6-F1E9-4DD5-BC27-BCE47214D96F}" type="parTrans" cxnId="{AB342241-937D-44AA-94CD-D97326FCD922}">
      <dgm:prSet/>
      <dgm:spPr/>
      <dgm:t>
        <a:bodyPr/>
        <a:lstStyle/>
        <a:p>
          <a:endParaRPr lang="en-US"/>
        </a:p>
      </dgm:t>
    </dgm:pt>
    <dgm:pt modelId="{C6B8264C-9324-44DC-9724-BBABB4ADAFD2}" type="sibTrans" cxnId="{AB342241-937D-44AA-94CD-D97326FCD922}">
      <dgm:prSet/>
      <dgm:spPr/>
      <dgm:t>
        <a:bodyPr/>
        <a:lstStyle/>
        <a:p>
          <a:endParaRPr lang="en-US"/>
        </a:p>
      </dgm:t>
    </dgm:pt>
    <dgm:pt modelId="{48F627A4-833C-4730-AEA4-297B0844AF20}">
      <dgm:prSet/>
      <dgm:spPr/>
      <dgm:t>
        <a:bodyPr/>
        <a:lstStyle/>
        <a:p>
          <a:endParaRPr lang="en-US"/>
        </a:p>
      </dgm:t>
    </dgm:pt>
    <dgm:pt modelId="{CBD3D54C-81FF-43D9-9E7C-86348D4AC731}" type="parTrans" cxnId="{6EBBB15E-6B02-40F5-B566-5006EC88CD6B}">
      <dgm:prSet/>
      <dgm:spPr/>
      <dgm:t>
        <a:bodyPr/>
        <a:lstStyle/>
        <a:p>
          <a:endParaRPr lang="en-US"/>
        </a:p>
      </dgm:t>
    </dgm:pt>
    <dgm:pt modelId="{866CE08B-D75A-430D-B24F-8AD85E4EF73E}" type="sibTrans" cxnId="{6EBBB15E-6B02-40F5-B566-5006EC88CD6B}">
      <dgm:prSet/>
      <dgm:spPr/>
      <dgm:t>
        <a:bodyPr/>
        <a:lstStyle/>
        <a:p>
          <a:endParaRPr lang="en-US"/>
        </a:p>
      </dgm:t>
    </dgm:pt>
    <dgm:pt modelId="{BABEE394-65E9-491F-8CCA-F4EB5DEA751F}" type="pres">
      <dgm:prSet presAssocID="{06148823-D2D9-4368-B8D0-D673872686E6}" presName="Name0" presStyleCnt="0">
        <dgm:presLayoutVars>
          <dgm:chMax val="7"/>
          <dgm:dir/>
          <dgm:resizeHandles val="exact"/>
        </dgm:presLayoutVars>
      </dgm:prSet>
      <dgm:spPr/>
    </dgm:pt>
    <dgm:pt modelId="{8CC780CC-CE60-418B-A723-A68F5A68433E}" type="pres">
      <dgm:prSet presAssocID="{06148823-D2D9-4368-B8D0-D673872686E6}" presName="ellipse1" presStyleLbl="vennNode1" presStyleIdx="0" presStyleCnt="7">
        <dgm:presLayoutVars>
          <dgm:bulletEnabled val="1"/>
        </dgm:presLayoutVars>
      </dgm:prSet>
      <dgm:spPr/>
    </dgm:pt>
    <dgm:pt modelId="{8385E979-7362-46AB-9D2E-8CA112EE049C}" type="pres">
      <dgm:prSet presAssocID="{06148823-D2D9-4368-B8D0-D673872686E6}" presName="ellipse2" presStyleLbl="vennNode1" presStyleIdx="1" presStyleCnt="7">
        <dgm:presLayoutVars>
          <dgm:bulletEnabled val="1"/>
        </dgm:presLayoutVars>
      </dgm:prSet>
      <dgm:spPr/>
    </dgm:pt>
    <dgm:pt modelId="{1D686BF1-AE85-44FA-9D45-C639FEA834C1}" type="pres">
      <dgm:prSet presAssocID="{06148823-D2D9-4368-B8D0-D673872686E6}" presName="ellipse3" presStyleLbl="vennNode1" presStyleIdx="2" presStyleCnt="7">
        <dgm:presLayoutVars>
          <dgm:bulletEnabled val="1"/>
        </dgm:presLayoutVars>
      </dgm:prSet>
      <dgm:spPr/>
    </dgm:pt>
    <dgm:pt modelId="{C221C692-50B5-48A3-AAD9-F0D2AA2AA37D}" type="pres">
      <dgm:prSet presAssocID="{06148823-D2D9-4368-B8D0-D673872686E6}" presName="ellipse4" presStyleLbl="vennNode1" presStyleIdx="3" presStyleCnt="7">
        <dgm:presLayoutVars>
          <dgm:bulletEnabled val="1"/>
        </dgm:presLayoutVars>
      </dgm:prSet>
      <dgm:spPr/>
    </dgm:pt>
    <dgm:pt modelId="{D182C3CE-2530-4DD8-8F6B-3EB489796930}" type="pres">
      <dgm:prSet presAssocID="{06148823-D2D9-4368-B8D0-D673872686E6}" presName="ellipse5" presStyleLbl="vennNode1" presStyleIdx="4" presStyleCnt="7">
        <dgm:presLayoutVars>
          <dgm:bulletEnabled val="1"/>
        </dgm:presLayoutVars>
      </dgm:prSet>
      <dgm:spPr/>
    </dgm:pt>
    <dgm:pt modelId="{83A372BF-1474-4F3C-9ED8-DEE35FC73184}" type="pres">
      <dgm:prSet presAssocID="{06148823-D2D9-4368-B8D0-D673872686E6}" presName="ellipse6" presStyleLbl="vennNode1" presStyleIdx="5" presStyleCnt="7">
        <dgm:presLayoutVars>
          <dgm:bulletEnabled val="1"/>
        </dgm:presLayoutVars>
      </dgm:prSet>
      <dgm:spPr/>
    </dgm:pt>
    <dgm:pt modelId="{F9AC3071-8AFF-40C9-B1B9-C2F177204A53}" type="pres">
      <dgm:prSet presAssocID="{06148823-D2D9-4368-B8D0-D673872686E6}" presName="ellipse7" presStyleLbl="vennNode1" presStyleIdx="6" presStyleCnt="7">
        <dgm:presLayoutVars>
          <dgm:bulletEnabled val="1"/>
        </dgm:presLayoutVars>
      </dgm:prSet>
      <dgm:spPr/>
    </dgm:pt>
  </dgm:ptLst>
  <dgm:cxnLst>
    <dgm:cxn modelId="{6EBBB15E-6B02-40F5-B566-5006EC88CD6B}" srcId="{06148823-D2D9-4368-B8D0-D673872686E6}" destId="{48F627A4-833C-4730-AEA4-297B0844AF20}" srcOrd="7" destOrd="0" parTransId="{CBD3D54C-81FF-43D9-9E7C-86348D4AC731}" sibTransId="{866CE08B-D75A-430D-B24F-8AD85E4EF73E}"/>
    <dgm:cxn modelId="{AB342241-937D-44AA-94CD-D97326FCD922}" srcId="{06148823-D2D9-4368-B8D0-D673872686E6}" destId="{2D44D20B-58F0-431A-A988-49BD8F335142}" srcOrd="6" destOrd="0" parTransId="{B473C7C6-F1E9-4DD5-BC27-BCE47214D96F}" sibTransId="{C6B8264C-9324-44DC-9724-BBABB4ADAFD2}"/>
    <dgm:cxn modelId="{218B8662-4B33-469E-B2D3-74A711D99D55}" srcId="{06148823-D2D9-4368-B8D0-D673872686E6}" destId="{354E0822-E705-497D-B3FF-CFB57AE47795}" srcOrd="4" destOrd="0" parTransId="{B662B9BD-7C51-4AC1-AE94-0CA3CED365EC}" sibTransId="{20BBF3E9-C57D-4F83-A1FD-BF9952207150}"/>
    <dgm:cxn modelId="{A9B69164-1DC9-4A17-817B-8E2184329AB3}" srcId="{06148823-D2D9-4368-B8D0-D673872686E6}" destId="{464E3D7C-7604-4181-A42A-52FED3057E64}" srcOrd="3" destOrd="0" parTransId="{F26E5227-AC07-407D-AF5F-69CB4E0641CA}" sibTransId="{F585092F-CEAC-4382-AFA1-DE18979387AA}"/>
    <dgm:cxn modelId="{ABA8284C-9CFB-4114-BECC-3051FED83F5C}" srcId="{06148823-D2D9-4368-B8D0-D673872686E6}" destId="{F1BFD07C-4267-459F-8D32-89542C832856}" srcOrd="1" destOrd="0" parTransId="{B96985C1-D26F-4391-9465-74B17590E34B}" sibTransId="{D0659773-B341-4E86-B45D-5BA0CDFEABEB}"/>
    <dgm:cxn modelId="{882E215A-D199-4AED-8C8B-044347B21067}" type="presOf" srcId="{354E0822-E705-497D-B3FF-CFB57AE47795}" destId="{D182C3CE-2530-4DD8-8F6B-3EB489796930}" srcOrd="0" destOrd="0" presId="urn:microsoft.com/office/officeart/2005/8/layout/rings+Icon"/>
    <dgm:cxn modelId="{86B9C089-6B54-41C3-ABB3-E3411452D1E9}" type="presOf" srcId="{F1BFD07C-4267-459F-8D32-89542C832856}" destId="{8385E979-7362-46AB-9D2E-8CA112EE049C}" srcOrd="0" destOrd="0" presId="urn:microsoft.com/office/officeart/2005/8/layout/rings+Icon"/>
    <dgm:cxn modelId="{A5CA03A0-75E6-4272-B0B7-685AD1E11659}" srcId="{06148823-D2D9-4368-B8D0-D673872686E6}" destId="{4F8934C2-6A28-48FA-B1E7-770E4D441A21}" srcOrd="0" destOrd="0" parTransId="{2FD32017-8989-4839-8389-5BB067C71AD0}" sibTransId="{CD7B71D2-1BD1-445A-8C74-C24E2FF1E3F4}"/>
    <dgm:cxn modelId="{3E2CE3AA-EDFE-4C19-9E19-CC4FAD053ACE}" type="presOf" srcId="{06148823-D2D9-4368-B8D0-D673872686E6}" destId="{BABEE394-65E9-491F-8CCA-F4EB5DEA751F}" srcOrd="0" destOrd="0" presId="urn:microsoft.com/office/officeart/2005/8/layout/rings+Icon"/>
    <dgm:cxn modelId="{719BD3AC-B2C1-44EC-B518-4E35E345F0A5}" type="presOf" srcId="{E1546503-0511-471F-B51C-17E2123FB45D}" destId="{1D686BF1-AE85-44FA-9D45-C639FEA834C1}" srcOrd="0" destOrd="0" presId="urn:microsoft.com/office/officeart/2005/8/layout/rings+Icon"/>
    <dgm:cxn modelId="{37AB2BAF-60C6-466C-972C-6457E94835A6}" srcId="{06148823-D2D9-4368-B8D0-D673872686E6}" destId="{ADDAA7C3-31DF-4E4F-B7C8-BB7333A0142F}" srcOrd="5" destOrd="0" parTransId="{B5F345DC-3409-44F1-BDEB-76EAC808B904}" sibTransId="{6471E90B-CF20-40F8-AAB5-0DE775DD3D31}"/>
    <dgm:cxn modelId="{26EBE8B7-41BF-42CD-9E55-1FB0D82ADBF1}" type="presOf" srcId="{ADDAA7C3-31DF-4E4F-B7C8-BB7333A0142F}" destId="{83A372BF-1474-4F3C-9ED8-DEE35FC73184}" srcOrd="0" destOrd="0" presId="urn:microsoft.com/office/officeart/2005/8/layout/rings+Icon"/>
    <dgm:cxn modelId="{C2BDEEC8-DB3A-4200-96C6-DC583C7258E1}" type="presOf" srcId="{464E3D7C-7604-4181-A42A-52FED3057E64}" destId="{C221C692-50B5-48A3-AAD9-F0D2AA2AA37D}" srcOrd="0" destOrd="0" presId="urn:microsoft.com/office/officeart/2005/8/layout/rings+Icon"/>
    <dgm:cxn modelId="{E30BCBE1-0BC0-45F5-8EF3-C001245FFDF0}" type="presOf" srcId="{2D44D20B-58F0-431A-A988-49BD8F335142}" destId="{F9AC3071-8AFF-40C9-B1B9-C2F177204A53}" srcOrd="0" destOrd="0" presId="urn:microsoft.com/office/officeart/2005/8/layout/rings+Icon"/>
    <dgm:cxn modelId="{5682A3E3-4B0C-4C62-B0A5-BC543BAD8AB9}" srcId="{06148823-D2D9-4368-B8D0-D673872686E6}" destId="{E1546503-0511-471F-B51C-17E2123FB45D}" srcOrd="2" destOrd="0" parTransId="{6C2AF656-4C2E-451B-AA1B-49702A1B3563}" sibTransId="{C5EB43BA-FA04-4906-9C8B-FBDD9825FD1F}"/>
    <dgm:cxn modelId="{18291DEF-9B2E-499C-BF14-7F58E6B7B612}" type="presOf" srcId="{4F8934C2-6A28-48FA-B1E7-770E4D441A21}" destId="{8CC780CC-CE60-418B-A723-A68F5A68433E}" srcOrd="0" destOrd="0" presId="urn:microsoft.com/office/officeart/2005/8/layout/rings+Icon"/>
    <dgm:cxn modelId="{10BF90D5-F898-4C95-928C-30662E9BF70F}" type="presParOf" srcId="{BABEE394-65E9-491F-8CCA-F4EB5DEA751F}" destId="{8CC780CC-CE60-418B-A723-A68F5A68433E}" srcOrd="0" destOrd="0" presId="urn:microsoft.com/office/officeart/2005/8/layout/rings+Icon"/>
    <dgm:cxn modelId="{F7B59ADB-8D9D-482D-9F0E-E0413B3EA06A}" type="presParOf" srcId="{BABEE394-65E9-491F-8CCA-F4EB5DEA751F}" destId="{8385E979-7362-46AB-9D2E-8CA112EE049C}" srcOrd="1" destOrd="0" presId="urn:microsoft.com/office/officeart/2005/8/layout/rings+Icon"/>
    <dgm:cxn modelId="{E5635293-EFB2-4D18-AEC9-EAA4905512A7}" type="presParOf" srcId="{BABEE394-65E9-491F-8CCA-F4EB5DEA751F}" destId="{1D686BF1-AE85-44FA-9D45-C639FEA834C1}" srcOrd="2" destOrd="0" presId="urn:microsoft.com/office/officeart/2005/8/layout/rings+Icon"/>
    <dgm:cxn modelId="{F5EE91F5-24B5-4E68-9DFD-6D2B830E4BA7}" type="presParOf" srcId="{BABEE394-65E9-491F-8CCA-F4EB5DEA751F}" destId="{C221C692-50B5-48A3-AAD9-F0D2AA2AA37D}" srcOrd="3" destOrd="0" presId="urn:microsoft.com/office/officeart/2005/8/layout/rings+Icon"/>
    <dgm:cxn modelId="{E8A5C10D-CA19-4684-9C46-E2D9D8C1C0DF}" type="presParOf" srcId="{BABEE394-65E9-491F-8CCA-F4EB5DEA751F}" destId="{D182C3CE-2530-4DD8-8F6B-3EB489796930}" srcOrd="4" destOrd="0" presId="urn:microsoft.com/office/officeart/2005/8/layout/rings+Icon"/>
    <dgm:cxn modelId="{981C8D5E-3DD1-425E-A65F-20D558B55CF3}" type="presParOf" srcId="{BABEE394-65E9-491F-8CCA-F4EB5DEA751F}" destId="{83A372BF-1474-4F3C-9ED8-DEE35FC73184}" srcOrd="5" destOrd="0" presId="urn:microsoft.com/office/officeart/2005/8/layout/rings+Icon"/>
    <dgm:cxn modelId="{E7E955A2-3AF9-419C-A5D0-D7E26F04695D}" type="presParOf" srcId="{BABEE394-65E9-491F-8CCA-F4EB5DEA751F}" destId="{F9AC3071-8AFF-40C9-B1B9-C2F177204A53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E716B-118A-423E-92B8-E170B6FD4EA6}">
      <dsp:nvSpPr>
        <dsp:cNvPr id="0" name=""/>
        <dsp:cNvSpPr/>
      </dsp:nvSpPr>
      <dsp:spPr>
        <a:xfrm>
          <a:off x="0" y="-154068"/>
          <a:ext cx="8229600" cy="26893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65684-6734-4268-8A48-46E9056BB157}">
      <dsp:nvSpPr>
        <dsp:cNvPr id="0" name=""/>
        <dsp:cNvSpPr/>
      </dsp:nvSpPr>
      <dsp:spPr>
        <a:xfrm>
          <a:off x="249154" y="430484"/>
          <a:ext cx="1797974" cy="1520285"/>
        </a:xfrm>
        <a:prstGeom prst="flowChartAlternateProcess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4F663-997D-465E-A9C0-879FD2E3C39C}">
      <dsp:nvSpPr>
        <dsp:cNvPr id="0" name=""/>
        <dsp:cNvSpPr/>
      </dsp:nvSpPr>
      <dsp:spPr>
        <a:xfrm rot="10800000">
          <a:off x="249154" y="2227185"/>
          <a:ext cx="1797974" cy="25338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New payment models and economic impact </a:t>
          </a:r>
          <a:br>
            <a:rPr lang="en-US" sz="1900" kern="1200" dirty="0"/>
          </a:br>
          <a:r>
            <a:rPr lang="en-US" sz="1900" kern="1200" dirty="0"/>
            <a:t>of the global</a:t>
          </a:r>
          <a:br>
            <a:rPr lang="en-US" sz="1900" kern="1200" dirty="0"/>
          </a:br>
          <a:r>
            <a:rPr lang="en-US" sz="1900" kern="1200" dirty="0"/>
            <a:t>pandemic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304448" y="2227185"/>
        <a:ext cx="1687386" cy="2478514"/>
      </dsp:txXfrm>
    </dsp:sp>
    <dsp:sp modelId="{C4EA7D74-35F1-4864-B326-DCCD5853ED9B}">
      <dsp:nvSpPr>
        <dsp:cNvPr id="0" name=""/>
        <dsp:cNvSpPr/>
      </dsp:nvSpPr>
      <dsp:spPr>
        <a:xfrm>
          <a:off x="2226926" y="430484"/>
          <a:ext cx="1797974" cy="1520285"/>
        </a:xfrm>
        <a:prstGeom prst="flowChartAlternateProcess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C5151-0596-497C-9B2C-84D30D11BB46}">
      <dsp:nvSpPr>
        <dsp:cNvPr id="0" name=""/>
        <dsp:cNvSpPr/>
      </dsp:nvSpPr>
      <dsp:spPr>
        <a:xfrm rot="10800000">
          <a:off x="2226926" y="2227185"/>
          <a:ext cx="1797974" cy="25338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Changing </a:t>
          </a:r>
          <a:br>
            <a:rPr lang="en-US" sz="1900" kern="1200" dirty="0"/>
          </a:br>
          <a:r>
            <a:rPr lang="en-US" sz="1900" kern="1200" dirty="0"/>
            <a:t>regulations and guidelines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2282220" y="2227185"/>
        <a:ext cx="1687386" cy="2478514"/>
      </dsp:txXfrm>
    </dsp:sp>
    <dsp:sp modelId="{D0FF4748-4AF8-4ACE-9DEE-98E8AF56F157}">
      <dsp:nvSpPr>
        <dsp:cNvPr id="0" name=""/>
        <dsp:cNvSpPr/>
      </dsp:nvSpPr>
      <dsp:spPr>
        <a:xfrm>
          <a:off x="4204698" y="430484"/>
          <a:ext cx="1797974" cy="1520285"/>
        </a:xfrm>
        <a:prstGeom prst="flowChartAlternateProcess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A5D98-F75B-4027-848E-8BF45765C212}">
      <dsp:nvSpPr>
        <dsp:cNvPr id="0" name=""/>
        <dsp:cNvSpPr/>
      </dsp:nvSpPr>
      <dsp:spPr>
        <a:xfrm rot="10800000">
          <a:off x="4204698" y="2227185"/>
          <a:ext cx="1797974" cy="25338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Caring for population of younger residents</a:t>
          </a:r>
          <a:r>
            <a:rPr lang="en-US" sz="1900" i="1" kern="1200" baseline="30000" dirty="0"/>
            <a:t>1</a:t>
          </a:r>
          <a:r>
            <a:rPr lang="en-US" sz="1900" kern="1200" dirty="0"/>
            <a:t> and residents with mental illness</a:t>
          </a:r>
          <a:r>
            <a:rPr lang="en-US" sz="1900" i="1" kern="1200" baseline="30000" dirty="0"/>
            <a:t>2</a:t>
          </a:r>
          <a:r>
            <a:rPr lang="en-US" sz="1900" kern="1200" dirty="0"/>
            <a:t> </a:t>
          </a:r>
        </a:p>
      </dsp:txBody>
      <dsp:txXfrm rot="10800000">
        <a:off x="4259992" y="2227185"/>
        <a:ext cx="1687386" cy="2478514"/>
      </dsp:txXfrm>
    </dsp:sp>
    <dsp:sp modelId="{6EC49E11-B876-4BA5-B5BF-B7A6EE67F8B2}">
      <dsp:nvSpPr>
        <dsp:cNvPr id="0" name=""/>
        <dsp:cNvSpPr/>
      </dsp:nvSpPr>
      <dsp:spPr>
        <a:xfrm>
          <a:off x="6182470" y="430484"/>
          <a:ext cx="1797974" cy="1520285"/>
        </a:xfrm>
        <a:prstGeom prst="flowChartAlternateProcess">
          <a:avLst/>
        </a:prstGeom>
        <a:blipFill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AAA17-5061-4C4D-9FBA-45AB587E2692}">
      <dsp:nvSpPr>
        <dsp:cNvPr id="0" name=""/>
        <dsp:cNvSpPr/>
      </dsp:nvSpPr>
      <dsp:spPr>
        <a:xfrm rot="10800000">
          <a:off x="6182470" y="2227185"/>
          <a:ext cx="1797974" cy="25338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Decreasing supply of LTC nursing staff</a:t>
          </a:r>
        </a:p>
      </dsp:txBody>
      <dsp:txXfrm rot="10800000">
        <a:off x="6237764" y="2227185"/>
        <a:ext cx="1687386" cy="2478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1CBFD-00C9-4690-A7C4-66B95CD46419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0A6EC-8AAE-49B6-A9B8-1482246030C7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91262-7D94-4DCE-BEEF-3B8144967C4D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30 % of LTC nurses experience burnout </a:t>
          </a:r>
          <a:r>
            <a:rPr lang="en-US" sz="2200" kern="1200" baseline="30000" dirty="0"/>
            <a:t>3</a:t>
          </a:r>
          <a:endParaRPr lang="en-US" sz="2200" kern="1200" dirty="0"/>
        </a:p>
      </dsp:txBody>
      <dsp:txXfrm rot="10800000">
        <a:off x="237949" y="1828799"/>
        <a:ext cx="1680560" cy="2180130"/>
      </dsp:txXfrm>
    </dsp:sp>
    <dsp:sp modelId="{A921384A-1A9C-4C5F-BB33-406B545967BE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C0E5D-39F6-4FB3-AD94-6C43E9B245F5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Turnover rates estimated 45-66 %</a:t>
          </a:r>
          <a:r>
            <a:rPr lang="en-US" sz="2200" kern="1200" baseline="30000" dirty="0"/>
            <a:t>4</a:t>
          </a:r>
          <a:endParaRPr lang="en-US" sz="2200" kern="1200" dirty="0"/>
        </a:p>
      </dsp:txBody>
      <dsp:txXfrm rot="10800000">
        <a:off x="2207720" y="1828799"/>
        <a:ext cx="1680560" cy="2180130"/>
      </dsp:txXfrm>
    </dsp:sp>
    <dsp:sp modelId="{4318F1A5-A349-4D0A-BAE8-D01E9489C138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80A0D-230C-48CB-89AF-A0D013D28AC7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 in 4 CNAs looking for a new job</a:t>
          </a:r>
          <a:r>
            <a:rPr lang="en-US" sz="2200" kern="1200" baseline="30000" dirty="0"/>
            <a:t>4</a:t>
          </a:r>
          <a:endParaRPr lang="en-US" sz="2200" kern="1200" dirty="0"/>
        </a:p>
      </dsp:txBody>
      <dsp:txXfrm rot="10800000">
        <a:off x="4177490" y="1828799"/>
        <a:ext cx="1680560" cy="2180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DB219-1A05-440E-8777-DAD63DC6CE33}">
      <dsp:nvSpPr>
        <dsp:cNvPr id="0" name=""/>
        <dsp:cNvSpPr/>
      </dsp:nvSpPr>
      <dsp:spPr>
        <a:xfrm>
          <a:off x="5745652" y="3132281"/>
          <a:ext cx="2275820" cy="1474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500" kern="1200" dirty="0"/>
        </a:p>
      </dsp:txBody>
      <dsp:txXfrm>
        <a:off x="6460782" y="3533219"/>
        <a:ext cx="1528306" cy="1040894"/>
      </dsp:txXfrm>
    </dsp:sp>
    <dsp:sp modelId="{46E67C9E-8650-426D-8428-895CFC45E228}">
      <dsp:nvSpPr>
        <dsp:cNvPr id="0" name=""/>
        <dsp:cNvSpPr/>
      </dsp:nvSpPr>
      <dsp:spPr>
        <a:xfrm>
          <a:off x="166615" y="3102443"/>
          <a:ext cx="2275820" cy="1474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500" kern="1200" dirty="0"/>
        </a:p>
      </dsp:txBody>
      <dsp:txXfrm>
        <a:off x="198999" y="3503381"/>
        <a:ext cx="1528306" cy="1040894"/>
      </dsp:txXfrm>
    </dsp:sp>
    <dsp:sp modelId="{07D21165-40DC-4289-8BE1-71E42455025B}">
      <dsp:nvSpPr>
        <dsp:cNvPr id="0" name=""/>
        <dsp:cNvSpPr/>
      </dsp:nvSpPr>
      <dsp:spPr>
        <a:xfrm>
          <a:off x="5762811" y="56757"/>
          <a:ext cx="2275820" cy="1474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500" kern="1200" dirty="0"/>
        </a:p>
      </dsp:txBody>
      <dsp:txXfrm>
        <a:off x="6477942" y="89141"/>
        <a:ext cx="1528306" cy="1040894"/>
      </dsp:txXfrm>
    </dsp:sp>
    <dsp:sp modelId="{58363DC1-C12D-4D6F-8F1A-D5F58ECE994A}">
      <dsp:nvSpPr>
        <dsp:cNvPr id="0" name=""/>
        <dsp:cNvSpPr/>
      </dsp:nvSpPr>
      <dsp:spPr>
        <a:xfrm>
          <a:off x="141422" y="95249"/>
          <a:ext cx="2275820" cy="1474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500" kern="1200" dirty="0"/>
        </a:p>
      </dsp:txBody>
      <dsp:txXfrm>
        <a:off x="173806" y="127633"/>
        <a:ext cx="1528306" cy="1040894"/>
      </dsp:txXfrm>
    </dsp:sp>
    <dsp:sp modelId="{C28CAE19-25C8-40B2-B0D1-DF282C3ADF23}">
      <dsp:nvSpPr>
        <dsp:cNvPr id="0" name=""/>
        <dsp:cNvSpPr/>
      </dsp:nvSpPr>
      <dsp:spPr>
        <a:xfrm>
          <a:off x="2073932" y="262594"/>
          <a:ext cx="1994798" cy="199479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Nurse Shortage</a:t>
          </a:r>
        </a:p>
      </dsp:txBody>
      <dsp:txXfrm>
        <a:off x="2658195" y="846857"/>
        <a:ext cx="1410535" cy="1410535"/>
      </dsp:txXfrm>
    </dsp:sp>
    <dsp:sp modelId="{8D9B5F25-5139-4BF0-92E5-80809556285E}">
      <dsp:nvSpPr>
        <dsp:cNvPr id="0" name=""/>
        <dsp:cNvSpPr/>
      </dsp:nvSpPr>
      <dsp:spPr>
        <a:xfrm rot="5400000">
          <a:off x="4148820" y="250007"/>
          <a:ext cx="1994798" cy="199479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Absenteeism</a:t>
          </a:r>
        </a:p>
      </dsp:txBody>
      <dsp:txXfrm rot="-5400000">
        <a:off x="4148820" y="834270"/>
        <a:ext cx="1410535" cy="1410535"/>
      </dsp:txXfrm>
    </dsp:sp>
    <dsp:sp modelId="{6D20C0E7-9CBB-4D02-86C1-11429E69FAB7}">
      <dsp:nvSpPr>
        <dsp:cNvPr id="0" name=""/>
        <dsp:cNvSpPr/>
      </dsp:nvSpPr>
      <dsp:spPr>
        <a:xfrm rot="10800000">
          <a:off x="4164040" y="2345502"/>
          <a:ext cx="1994798" cy="199479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Burnout</a:t>
          </a:r>
        </a:p>
      </dsp:txBody>
      <dsp:txXfrm rot="10800000">
        <a:off x="4164040" y="2345502"/>
        <a:ext cx="1410535" cy="1410535"/>
      </dsp:txXfrm>
    </dsp:sp>
    <dsp:sp modelId="{E0D482EC-4139-4DA6-85CB-A8095097F499}">
      <dsp:nvSpPr>
        <dsp:cNvPr id="0" name=""/>
        <dsp:cNvSpPr/>
      </dsp:nvSpPr>
      <dsp:spPr>
        <a:xfrm rot="16200000">
          <a:off x="2073932" y="2349531"/>
          <a:ext cx="1994798" cy="199479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Overtime</a:t>
          </a:r>
        </a:p>
      </dsp:txBody>
      <dsp:txXfrm rot="5400000">
        <a:off x="2658195" y="2349531"/>
        <a:ext cx="1410535" cy="1410535"/>
      </dsp:txXfrm>
    </dsp:sp>
    <dsp:sp modelId="{6C63A5B5-DE2D-4B2E-838A-07EF509E8AE8}">
      <dsp:nvSpPr>
        <dsp:cNvPr id="0" name=""/>
        <dsp:cNvSpPr/>
      </dsp:nvSpPr>
      <dsp:spPr>
        <a:xfrm flipV="1">
          <a:off x="3746471" y="2016201"/>
          <a:ext cx="688735" cy="577699"/>
        </a:xfrm>
        <a:prstGeom prst="circular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76FFE-3DD9-4974-8987-75ACD0867B97}">
      <dsp:nvSpPr>
        <dsp:cNvPr id="0" name=""/>
        <dsp:cNvSpPr/>
      </dsp:nvSpPr>
      <dsp:spPr>
        <a:xfrm rot="10800000" flipV="1">
          <a:off x="3770432" y="1933134"/>
          <a:ext cx="688735" cy="648579"/>
        </a:xfrm>
        <a:prstGeom prst="circular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780CC-CE60-418B-A723-A68F5A68433E}">
      <dsp:nvSpPr>
        <dsp:cNvPr id="0" name=""/>
        <dsp:cNvSpPr/>
      </dsp:nvSpPr>
      <dsp:spPr>
        <a:xfrm>
          <a:off x="0" y="549946"/>
          <a:ext cx="2020366" cy="2020400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/>
              </a:solidFill>
            </a:rPr>
            <a:t>Is creating a positive practice environment aligned with your facility’s mission and vision?</a:t>
          </a:r>
        </a:p>
      </dsp:txBody>
      <dsp:txXfrm>
        <a:off x="295876" y="845827"/>
        <a:ext cx="1428614" cy="1428638"/>
      </dsp:txXfrm>
    </dsp:sp>
    <dsp:sp modelId="{8385E979-7362-46AB-9D2E-8CA112EE049C}">
      <dsp:nvSpPr>
        <dsp:cNvPr id="0" name=""/>
        <dsp:cNvSpPr/>
      </dsp:nvSpPr>
      <dsp:spPr>
        <a:xfrm>
          <a:off x="1034460" y="2036577"/>
          <a:ext cx="2020366" cy="202040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/>
              </a:solidFill>
            </a:rPr>
            <a:t>Does it address your challenges?</a:t>
          </a:r>
        </a:p>
      </dsp:txBody>
      <dsp:txXfrm>
        <a:off x="1330336" y="2332458"/>
        <a:ext cx="1428614" cy="1428638"/>
      </dsp:txXfrm>
    </dsp:sp>
    <dsp:sp modelId="{1D686BF1-AE85-44FA-9D45-C639FEA834C1}">
      <dsp:nvSpPr>
        <dsp:cNvPr id="0" name=""/>
        <dsp:cNvSpPr/>
      </dsp:nvSpPr>
      <dsp:spPr>
        <a:xfrm>
          <a:off x="2069744" y="549946"/>
          <a:ext cx="2020366" cy="202040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/>
              </a:solidFill>
            </a:rPr>
            <a:t>Will it help achieve your strategic objectives and desired outcomes?</a:t>
          </a:r>
        </a:p>
      </dsp:txBody>
      <dsp:txXfrm>
        <a:off x="2365620" y="845827"/>
        <a:ext cx="1428614" cy="1428638"/>
      </dsp:txXfrm>
    </dsp:sp>
    <dsp:sp modelId="{C221C692-50B5-48A3-AAD9-F0D2AA2AA37D}">
      <dsp:nvSpPr>
        <dsp:cNvPr id="0" name=""/>
        <dsp:cNvSpPr/>
      </dsp:nvSpPr>
      <dsp:spPr>
        <a:xfrm>
          <a:off x="3104205" y="2036577"/>
          <a:ext cx="2020366" cy="202040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/>
              </a:solidFill>
            </a:rPr>
            <a:t>Is investing in the workforce a priority for the facility?</a:t>
          </a:r>
        </a:p>
      </dsp:txBody>
      <dsp:txXfrm>
        <a:off x="3400081" y="2332458"/>
        <a:ext cx="1428614" cy="1428638"/>
      </dsp:txXfrm>
    </dsp:sp>
    <dsp:sp modelId="{D182C3CE-2530-4DD8-8F6B-3EB489796930}">
      <dsp:nvSpPr>
        <dsp:cNvPr id="0" name=""/>
        <dsp:cNvSpPr/>
      </dsp:nvSpPr>
      <dsp:spPr>
        <a:xfrm>
          <a:off x="4139488" y="549946"/>
          <a:ext cx="2020366" cy="202040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/>
              </a:solidFill>
            </a:rPr>
            <a:t>Is creating an environment that nursing staff and other clinicians can call  their professional home desired by the organization?</a:t>
          </a:r>
        </a:p>
      </dsp:txBody>
      <dsp:txXfrm>
        <a:off x="4435364" y="845827"/>
        <a:ext cx="1428614" cy="1428638"/>
      </dsp:txXfrm>
    </dsp:sp>
    <dsp:sp modelId="{83A372BF-1474-4F3C-9ED8-DEE35FC73184}">
      <dsp:nvSpPr>
        <dsp:cNvPr id="0" name=""/>
        <dsp:cNvSpPr/>
      </dsp:nvSpPr>
      <dsp:spPr>
        <a:xfrm>
          <a:off x="5173949" y="2036577"/>
          <a:ext cx="2020366" cy="202040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/>
              </a:solidFill>
            </a:rPr>
            <a:t>Does the facility recognize the importance of safeguarding staff well-being?</a:t>
          </a:r>
        </a:p>
      </dsp:txBody>
      <dsp:txXfrm>
        <a:off x="5469825" y="2332458"/>
        <a:ext cx="1428614" cy="1428638"/>
      </dsp:txXfrm>
    </dsp:sp>
    <dsp:sp modelId="{F9AC3071-8AFF-40C9-B1B9-C2F177204A53}">
      <dsp:nvSpPr>
        <dsp:cNvPr id="0" name=""/>
        <dsp:cNvSpPr/>
      </dsp:nvSpPr>
      <dsp:spPr>
        <a:xfrm>
          <a:off x="6209233" y="549946"/>
          <a:ext cx="2020366" cy="2020400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/>
              </a:solidFill>
            </a:rPr>
            <a:t>Is the international recognition desired by the facility?</a:t>
          </a:r>
        </a:p>
      </dsp:txBody>
      <dsp:txXfrm>
        <a:off x="6505109" y="845827"/>
        <a:ext cx="1428614" cy="1428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2E9D4B-FECC-494C-A9D8-50A3A8DE00C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A2E6B-7A62-43DF-A8FB-F0D7FFD3E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2E6B-7A62-43DF-A8FB-F0D7FFD3E9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12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A2E6B-7A62-43DF-A8FB-F0D7FFD3E9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12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A2E6B-7A62-43DF-A8FB-F0D7FFD3E9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403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A2E6B-7A62-43DF-A8FB-F0D7FFD3E9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237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A2E6B-7A62-43DF-A8FB-F0D7FFD3E9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616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A2E6B-7A62-43DF-A8FB-F0D7FFD3E9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055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A2E6B-7A62-43DF-A8FB-F0D7FFD3E9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455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A2E6B-7A62-43DF-A8FB-F0D7FFD3E9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18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A2E6B-7A62-43DF-A8FB-F0D7FFD3E9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29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spcBef>
                <a:spcPct val="0"/>
              </a:spcBef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2E6B-7A62-43DF-A8FB-F0D7FFD3E9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28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2E6B-7A62-43DF-A8FB-F0D7FFD3E9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3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b="1" kern="1200" baseline="0" dirty="0">
              <a:solidFill>
                <a:srgbClr val="0C265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A2E6B-7A62-43DF-A8FB-F0D7FFD3E9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3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2E6B-7A62-43DF-A8FB-F0D7FFD3E9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7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2E6B-7A62-43DF-A8FB-F0D7FFD3E9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2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A2E6B-7A62-43DF-A8FB-F0D7FFD3E9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6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A2E6B-7A62-43DF-A8FB-F0D7FFD3E9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808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A2E6B-7A62-43DF-A8FB-F0D7FFD3E9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75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A2E6B-7A62-43DF-A8FB-F0D7FFD3E9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753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A2E6B-7A62-43DF-A8FB-F0D7FFD3E9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72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A2E6B-7A62-43DF-A8FB-F0D7FFD3E9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11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ltGray">
          <a:xfrm>
            <a:off x="0" y="1804989"/>
            <a:ext cx="9144000" cy="20812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98641"/>
            <a:ext cx="5024576" cy="1249359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729" y="3111503"/>
            <a:ext cx="5028047" cy="77469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 bwMode="white">
          <a:xfrm>
            <a:off x="11113" y="2351089"/>
            <a:ext cx="361950" cy="989013"/>
          </a:xfrm>
          <a:custGeom>
            <a:avLst/>
            <a:gdLst>
              <a:gd name="connsiteX0" fmla="*/ 0 w 485775"/>
              <a:gd name="connsiteY0" fmla="*/ 0 h 1352550"/>
              <a:gd name="connsiteX1" fmla="*/ 485775 w 485775"/>
              <a:gd name="connsiteY1" fmla="*/ 714375 h 1352550"/>
              <a:gd name="connsiteX2" fmla="*/ 0 w 485775"/>
              <a:gd name="connsiteY2" fmla="*/ 1352550 h 1352550"/>
              <a:gd name="connsiteX3" fmla="*/ 0 w 485775"/>
              <a:gd name="connsiteY3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75" h="1352550">
                <a:moveTo>
                  <a:pt x="0" y="0"/>
                </a:moveTo>
                <a:lnTo>
                  <a:pt x="485775" y="714375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370685" y="2540075"/>
            <a:ext cx="2239345" cy="61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 bwMode="black">
          <a:xfrm>
            <a:off x="6019800" y="2374108"/>
            <a:ext cx="0" cy="9429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985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288" userDrawn="1">
          <p15:clr>
            <a:srgbClr val="FBAE40"/>
          </p15:clr>
        </p15:guide>
        <p15:guide id="5" pos="54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0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i="1" dirty="0">
                <a:cs typeface="Arial"/>
              </a:rPr>
              <a:t>© 2019 American Nurses Credentialing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12CF5CC-85B7-104C-B37A-4A13A417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4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5479"/>
            <a:ext cx="5111750" cy="572859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3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3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95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 bwMode="black">
          <a:xfrm>
            <a:off x="457200" y="76200"/>
            <a:ext cx="6781800" cy="838200"/>
          </a:xfrm>
        </p:spPr>
        <p:txBody>
          <a:bodyPr anchor="ctr"/>
          <a:lstStyle>
            <a:lvl1pPr marL="0" indent="0">
              <a:buNone/>
              <a:defRPr sz="1800" b="1" baseline="0">
                <a:solidFill>
                  <a:srgbClr val="00B0F0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A4E4A-D949-4386-A47D-6F4B0BEC0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8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ltGray">
          <a:xfrm>
            <a:off x="0" y="1804989"/>
            <a:ext cx="9144000" cy="20812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98641"/>
            <a:ext cx="5024576" cy="1249359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729" y="3111503"/>
            <a:ext cx="5028047" cy="77469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 bwMode="white">
          <a:xfrm>
            <a:off x="11113" y="2351089"/>
            <a:ext cx="361950" cy="989013"/>
          </a:xfrm>
          <a:custGeom>
            <a:avLst/>
            <a:gdLst>
              <a:gd name="connsiteX0" fmla="*/ 0 w 485775"/>
              <a:gd name="connsiteY0" fmla="*/ 0 h 1352550"/>
              <a:gd name="connsiteX1" fmla="*/ 485775 w 485775"/>
              <a:gd name="connsiteY1" fmla="*/ 714375 h 1352550"/>
              <a:gd name="connsiteX2" fmla="*/ 0 w 485775"/>
              <a:gd name="connsiteY2" fmla="*/ 1352550 h 1352550"/>
              <a:gd name="connsiteX3" fmla="*/ 0 w 485775"/>
              <a:gd name="connsiteY3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75" h="1352550">
                <a:moveTo>
                  <a:pt x="0" y="0"/>
                </a:moveTo>
                <a:lnTo>
                  <a:pt x="485775" y="714375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370685" y="2540075"/>
            <a:ext cx="2239345" cy="61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 bwMode="black">
          <a:xfrm>
            <a:off x="6019800" y="2374108"/>
            <a:ext cx="0" cy="9429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880">
          <p15:clr>
            <a:srgbClr val="FBAE40"/>
          </p15:clr>
        </p15:guide>
        <p15:guide id="4" pos="288">
          <p15:clr>
            <a:srgbClr val="FBAE40"/>
          </p15:clr>
        </p15:guide>
        <p15:guide id="5" pos="547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5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59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11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9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2020 American Nurses Credentialing Center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36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76400"/>
            <a:ext cx="5562600" cy="40551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33" y="0"/>
            <a:ext cx="2154989" cy="6096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1676400"/>
            <a:ext cx="2362200" cy="2209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41772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5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36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72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548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3572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548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17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11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40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72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80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i="1" dirty="0">
                <a:cs typeface="Arial"/>
              </a:rPr>
              <a:t>© 2019 American Nurses Credentialing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12CF5CC-85B7-104C-B37A-4A13A417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27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i="1" dirty="0">
                <a:cs typeface="Arial"/>
              </a:rPr>
              <a:t>© 2019 American Nurses Credentialing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12CF5CC-85B7-104C-B37A-4A13A417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7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5479"/>
            <a:ext cx="5111750" cy="572859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6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59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6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2020 American Nurses Credentialing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5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76400"/>
            <a:ext cx="5562600" cy="40551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33" y="0"/>
            <a:ext cx="2154989" cy="6096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1676400"/>
            <a:ext cx="2362200" cy="2209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40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orient="horz" pos="105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5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1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72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548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3572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548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17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11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3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6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_3-01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3950"/>
            <a:ext cx="8229600" cy="460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2020 American Nurses Credentialing Center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83" r:id="rId3"/>
    <p:sldLayoutId id="2147483662" r:id="rId4"/>
    <p:sldLayoutId id="214748368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85" r:id="rId11"/>
    <p:sldLayoutId id="2147483668" r:id="rId12"/>
    <p:sldLayoutId id="2147483669" r:id="rId13"/>
    <p:sldLayoutId id="2147483670" r:id="rId14"/>
    <p:sldLayoutId id="2147483704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C3565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C3565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C3565"/>
          </a:solidFill>
          <a:latin typeface="+mn-lt"/>
          <a:ea typeface="+mn-ea"/>
          <a:cs typeface="+mn-cs"/>
        </a:defRPr>
      </a:lvl2pPr>
      <a:lvl3pPr marL="77724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C3565"/>
          </a:solidFill>
          <a:latin typeface="+mn-lt"/>
          <a:ea typeface="+mn-ea"/>
          <a:cs typeface="+mn-cs"/>
        </a:defRPr>
      </a:lvl3pPr>
      <a:lvl4pPr marL="105156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C3565"/>
          </a:solidFill>
          <a:latin typeface="+mn-lt"/>
          <a:ea typeface="+mn-ea"/>
          <a:cs typeface="+mn-cs"/>
        </a:defRPr>
      </a:lvl4pPr>
      <a:lvl5pPr marL="1280160" indent="-228600" algn="l" defTabSz="457200" rtl="0" eaLnBrk="1" latinLnBrk="0" hangingPunct="1">
        <a:spcBef>
          <a:spcPct val="20000"/>
        </a:spcBef>
        <a:buFont typeface="Arial"/>
        <a:buChar char="»"/>
        <a:defRPr sz="2000" i="1" kern="1200">
          <a:solidFill>
            <a:srgbClr val="0C356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_3-01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3950"/>
            <a:ext cx="8229600" cy="460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2020 American Nurses Credentialing Center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C3565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C3565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C3565"/>
          </a:solidFill>
          <a:latin typeface="+mn-lt"/>
          <a:ea typeface="+mn-ea"/>
          <a:cs typeface="+mn-cs"/>
        </a:defRPr>
      </a:lvl2pPr>
      <a:lvl3pPr marL="77724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C3565"/>
          </a:solidFill>
          <a:latin typeface="+mn-lt"/>
          <a:ea typeface="+mn-ea"/>
          <a:cs typeface="+mn-cs"/>
        </a:defRPr>
      </a:lvl3pPr>
      <a:lvl4pPr marL="105156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C3565"/>
          </a:solidFill>
          <a:latin typeface="+mn-lt"/>
          <a:ea typeface="+mn-ea"/>
          <a:cs typeface="+mn-cs"/>
        </a:defRPr>
      </a:lvl4pPr>
      <a:lvl5pPr marL="1280160" indent="-228600" algn="l" defTabSz="457200" rtl="0" eaLnBrk="1" latinLnBrk="0" hangingPunct="1">
        <a:spcBef>
          <a:spcPct val="20000"/>
        </a:spcBef>
        <a:buFont typeface="Arial"/>
        <a:buChar char="»"/>
        <a:defRPr sz="2000" i="1" kern="1200">
          <a:solidFill>
            <a:srgbClr val="0C356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inursingsolutions.com/Documents/Library/NSI_National_Health_Care_Retention_Repor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singworld.org/organizational-programs/pathway/apply/fees/fee-calculator-for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data/series/sr_03/sr03_43-508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knights.com/marketplace/alarming-trend-in-ltc-overtime-up-60-in-3-years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rsingworld.org/organizational-programs/pathway/overview/testimonials-and-case-studies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hn.org/news/medicare-cuts-payments-to-nursing-homes-whose-" TargetMode="External"/><Relationship Id="rId2" Type="http://schemas.openxmlformats.org/officeDocument/2006/relationships/hyperlink" Target="https://www.nsinursingsolutions.com/Documents/Library/NSI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ressganey.com/blog/press-ganey-releases-special-report-on-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0232" y="1066398"/>
            <a:ext cx="8823768" cy="2676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C3565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20"/>
              </a:lnSpc>
              <a:spcBef>
                <a:spcPts val="1200"/>
              </a:spcBef>
            </a:pPr>
            <a:r>
              <a:rPr lang="en-US" sz="3600" dirty="0">
                <a:solidFill>
                  <a:schemeClr val="bg1"/>
                </a:solidFill>
              </a:rPr>
              <a:t>Pathway to Excellence in Long-Term Care</a:t>
            </a:r>
            <a:r>
              <a:rPr lang="en-US" sz="3000" baseline="50000" dirty="0">
                <a:solidFill>
                  <a:schemeClr val="bg1"/>
                </a:solidFill>
              </a:rPr>
              <a:t>®</a:t>
            </a:r>
            <a:r>
              <a:rPr lang="en-US" sz="3600" dirty="0">
                <a:solidFill>
                  <a:schemeClr val="bg1"/>
                </a:solidFill>
              </a:rPr>
              <a:t>: Creating and Sustaining a Culture of Excellence </a:t>
            </a:r>
          </a:p>
        </p:txBody>
      </p:sp>
    </p:spTree>
    <p:extLst>
      <p:ext uri="{BB962C8B-B14F-4D97-AF65-F5344CB8AC3E}">
        <p14:creationId xmlns:p14="http://schemas.microsoft.com/office/powerpoint/2010/main" val="109942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07" y="219983"/>
            <a:ext cx="8229600" cy="620424"/>
          </a:xfrm>
        </p:spPr>
        <p:txBody>
          <a:bodyPr>
            <a:normAutofit fontScale="90000"/>
          </a:bodyPr>
          <a:lstStyle/>
          <a:p>
            <a:r>
              <a:rPr lang="en-US" dirty="0"/>
              <a:t>ROI: Cost Avoidance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" y="5469835"/>
            <a:ext cx="8218170" cy="702365"/>
          </a:xfrm>
        </p:spPr>
        <p:txBody>
          <a:bodyPr>
            <a:norm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en-US" sz="600" i="1" dirty="0">
                <a:solidFill>
                  <a:srgbClr val="C00000"/>
                </a:solidFill>
              </a:rPr>
              <a:t>.</a:t>
            </a:r>
            <a:endParaRPr lang="en-US" sz="6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63591"/>
              </p:ext>
            </p:extLst>
          </p:nvPr>
        </p:nvGraphicFramePr>
        <p:xfrm>
          <a:off x="449138" y="914400"/>
          <a:ext cx="8218169" cy="4679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FALL REDUCTION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This table can be used to demonstrate potential/actual avoidable costs by using organization’s current data. The template may be edited to demonstrate savings for other NSIs</a:t>
                      </a:r>
                      <a:r>
                        <a:rPr kumimoji="0" lang="en-US" sz="13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3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FY YEAR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182880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ACTUAL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# OF FALLS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AVOIDED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# OF FALLS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COST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PER FALL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COST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AVOIDANCE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ACTUAL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COST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2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FY20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i="1" dirty="0">
                          <a:solidFill>
                            <a:schemeClr val="tx2"/>
                          </a:solidFill>
                          <a:effectLst/>
                        </a:rPr>
                        <a:t>(for example)</a:t>
                      </a:r>
                      <a:endParaRPr lang="en-US" sz="1300" b="0" i="1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MS PGothic"/>
                          <a:cs typeface="MS PGothic"/>
                        </a:rPr>
                        <a:t>200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MS PGothic"/>
                          <a:cs typeface="MS PGothic"/>
                        </a:rPr>
                        <a:t>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MS PGothic"/>
                          <a:cs typeface="MS PGothic"/>
                        </a:rPr>
                        <a:t>Falls cost an estimated $6200 per resident per year for SNFs</a:t>
                      </a:r>
                      <a:r>
                        <a:rPr lang="en-US" sz="1300" b="0" i="1" baseline="300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MS PGothic"/>
                          <a:cs typeface="MS PGothic"/>
                        </a:rPr>
                        <a:t>15</a:t>
                      </a:r>
                      <a:endParaRPr lang="en-US" sz="10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MS PGothic"/>
                          <a:cs typeface="MS PGothic"/>
                        </a:rPr>
                        <a:t>$0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MS PGothic"/>
                          <a:cs typeface="MS PGothic"/>
                        </a:rPr>
                        <a:t>$1,240,000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FY21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i="1" dirty="0">
                          <a:solidFill>
                            <a:schemeClr val="tx2"/>
                          </a:solidFill>
                          <a:effectLst/>
                        </a:rPr>
                        <a:t>(for example)</a:t>
                      </a:r>
                      <a:endParaRPr lang="en-US" sz="1300" b="0" i="1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MS PGothic"/>
                          <a:cs typeface="MS PGothic"/>
                        </a:rPr>
                        <a:t>100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MS PGothic"/>
                          <a:cs typeface="MS PGothic"/>
                        </a:rPr>
                        <a:t>50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MS PGothic"/>
                          <a:cs typeface="MS PGothic"/>
                        </a:rPr>
                        <a:t>$6200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MS PGothic"/>
                          <a:cs typeface="MS PGothic"/>
                        </a:rPr>
                        <a:t>$310,000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MS PGothic"/>
                          <a:cs typeface="MS PGothic"/>
                        </a:rPr>
                        <a:t>$620,000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FY 22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FY 23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8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FY 24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2020 American Nurses Credentialing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5D057-81D2-430B-A67A-0C0716ED83FB}"/>
              </a:ext>
            </a:extLst>
          </p:cNvPr>
          <p:cNvSpPr txBox="1"/>
          <p:nvPr/>
        </p:nvSpPr>
        <p:spPr>
          <a:xfrm>
            <a:off x="437707" y="5626656"/>
            <a:ext cx="4987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30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  <a:r>
              <a:rPr kumimoji="0" lang="en-US" sz="700" b="0" i="1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Carroll et al., 2008</a:t>
            </a:r>
            <a:endParaRPr kumimoji="0" lang="en-US" sz="700" b="0" i="1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65752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ROI: Cost Avoidance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5372942"/>
            <a:ext cx="8126798" cy="276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6032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C3565"/>
                </a:solidFill>
                <a:latin typeface="+mn-lt"/>
                <a:ea typeface="+mn-ea"/>
                <a:cs typeface="+mn-cs"/>
              </a:defRPr>
            </a:lvl1pPr>
            <a:lvl2pPr marL="557784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C3565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C3565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C3565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i="1" kern="1200">
                <a:solidFill>
                  <a:srgbClr val="0C35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00" b="0" i="1" u="none" strike="noStrike" kern="1200" cap="none" spc="0" normalizeH="0" baseline="30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NSI Nursing Solutions,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srgbClr val="0B3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49314"/>
              </p:ext>
            </p:extLst>
          </p:nvPr>
        </p:nvGraphicFramePr>
        <p:xfrm>
          <a:off x="457200" y="1023909"/>
          <a:ext cx="8229602" cy="43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NURSE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</a:rPr>
                        <a:t> TURNOVER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This table can be used to demonstrate potential/actual avoidable costs by using organization’s current data.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FY YEAR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182880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ACTUAL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INCIDENTS OF NURSE TURNOVER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AVOIDED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INCIDENTS OF NURSE TURNOVER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COST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PER NURSE</a:t>
                      </a:r>
                      <a:r>
                        <a:rPr lang="en-US" sz="1300" b="0" baseline="0" dirty="0">
                          <a:solidFill>
                            <a:schemeClr val="tx2"/>
                          </a:solidFill>
                          <a:effectLst/>
                        </a:rPr>
                        <a:t> TURNOVER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COST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AVOIDANCE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ACTUAL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COST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2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FY20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i="1" dirty="0">
                          <a:solidFill>
                            <a:schemeClr val="tx2"/>
                          </a:solidFill>
                          <a:effectLst/>
                        </a:rPr>
                        <a:t>(for example)</a:t>
                      </a:r>
                      <a:endParaRPr lang="en-US" sz="1300" b="0" i="1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20 (baseline)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$33,000 to $56,000 </a:t>
                      </a:r>
                      <a:r>
                        <a:rPr lang="en-US" sz="13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Nurse Turnover</a:t>
                      </a:r>
                      <a:r>
                        <a:rPr kumimoji="0" lang="en-US" sz="14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32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$0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$960,000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FY21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i="1" dirty="0">
                          <a:solidFill>
                            <a:schemeClr val="tx2"/>
                          </a:solidFill>
                          <a:effectLst/>
                        </a:rPr>
                        <a:t>(for example)</a:t>
                      </a:r>
                      <a:endParaRPr lang="en-US" sz="1300" b="0" i="1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10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$48,000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$240,000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$480,000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0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FY 22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0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FY 23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0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FY 24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2020 American Nurses Credentialing Center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79681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ROI: Cost Avoidance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5372942"/>
            <a:ext cx="8126798" cy="276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6032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C3565"/>
                </a:solidFill>
                <a:latin typeface="+mn-lt"/>
                <a:ea typeface="+mn-ea"/>
                <a:cs typeface="+mn-cs"/>
              </a:defRPr>
            </a:lvl1pPr>
            <a:lvl2pPr marL="557784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C3565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C3565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C3565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i="1" kern="1200">
                <a:solidFill>
                  <a:srgbClr val="0C35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00" b="0" i="1" u="none" strike="noStrike" kern="1200" cap="none" spc="0" normalizeH="0" baseline="30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NSI Nursing Solutions,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srgbClr val="0B3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255533"/>
              </p:ext>
            </p:extLst>
          </p:nvPr>
        </p:nvGraphicFramePr>
        <p:xfrm>
          <a:off x="457200" y="1023909"/>
          <a:ext cx="8229602" cy="4615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CNA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</a:rPr>
                        <a:t> TURNOVER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This table can be used to demonstrate potential/actual avoidable costs by using organization’s current data.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FY YEAR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182880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ACTUAL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INCIDENTS OF NURSE TURNOVER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AVOIDED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INCIDENTS OF NURSE TURNOVER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COST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PER NURSE</a:t>
                      </a:r>
                      <a:r>
                        <a:rPr lang="en-US" sz="1300" b="0" baseline="0" dirty="0">
                          <a:solidFill>
                            <a:schemeClr val="tx2"/>
                          </a:solidFill>
                          <a:effectLst/>
                        </a:rPr>
                        <a:t> TURNOVER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COST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AVOIDANCE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ACTUAL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COST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2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FY20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i="1" dirty="0">
                          <a:solidFill>
                            <a:schemeClr val="tx2"/>
                          </a:solidFill>
                          <a:effectLst/>
                        </a:rPr>
                        <a:t>(for example)</a:t>
                      </a:r>
                      <a:endParaRPr lang="en-US" sz="1300" b="0" i="1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20 (baseline)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$2,200+ (direct cost only)</a:t>
                      </a:r>
                      <a:r>
                        <a:rPr kumimoji="0" lang="en-US" sz="14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$0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$44,000+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FY21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i="1" dirty="0">
                          <a:solidFill>
                            <a:schemeClr val="tx2"/>
                          </a:solidFill>
                          <a:effectLst/>
                        </a:rPr>
                        <a:t>(for example)</a:t>
                      </a:r>
                      <a:endParaRPr lang="en-US" sz="1300" b="0" i="1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10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$2,200+ (direct cost only)</a:t>
                      </a:r>
                      <a:endParaRPr lang="en-US" sz="32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$11,000+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$22,000+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0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FY 22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0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FY 23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0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FY 24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2020 American Nurses Credentialing Center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3A5967-780B-4D7B-A093-192238607883}"/>
              </a:ext>
            </a:extLst>
          </p:cNvPr>
          <p:cNvSpPr txBox="1"/>
          <p:nvPr/>
        </p:nvSpPr>
        <p:spPr>
          <a:xfrm>
            <a:off x="452323" y="566608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" b="0" i="1" u="none" strike="noStrike" kern="1200" cap="none" spc="0" normalizeH="0" baseline="30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en-US" sz="800" b="0" i="1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Boushy &amp; Glynn,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4674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07" y="219983"/>
            <a:ext cx="8229600" cy="620424"/>
          </a:xfrm>
        </p:spPr>
        <p:txBody>
          <a:bodyPr>
            <a:normAutofit fontScale="90000"/>
          </a:bodyPr>
          <a:lstStyle/>
          <a:p>
            <a:r>
              <a:rPr lang="en-US" dirty="0"/>
              <a:t>ROI: Cost Avoidance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64" y="5368719"/>
            <a:ext cx="8218170" cy="702365"/>
          </a:xfrm>
        </p:spPr>
        <p:txBody>
          <a:bodyPr>
            <a:norm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en-US" sz="600" i="1" dirty="0">
                <a:solidFill>
                  <a:srgbClr val="0B3464"/>
                </a:solidFill>
              </a:rPr>
              <a:t>9 </a:t>
            </a:r>
            <a:r>
              <a:rPr lang="en-US" sz="700" i="1" dirty="0">
                <a:solidFill>
                  <a:srgbClr val="0B3464"/>
                </a:solidFill>
              </a:rPr>
              <a:t>Schimert et al., 2016</a:t>
            </a:r>
            <a:endParaRPr lang="en-US" sz="7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780098"/>
              </p:ext>
            </p:extLst>
          </p:nvPr>
        </p:nvGraphicFramePr>
        <p:xfrm>
          <a:off x="443422" y="754061"/>
          <a:ext cx="8218169" cy="5290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7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695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REHOSPITALIZATION RATES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This table can be used to demonstrate potential/actual avoidable costs by using organization’s current data. The template may be edited to demonstrate savings for other NSIs</a:t>
                      </a:r>
                      <a:r>
                        <a:rPr kumimoji="0" lang="en-US" sz="13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B346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Our facility’s FY YEAR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182880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MS PGothic"/>
                          <a:cs typeface="MS PGothic"/>
                        </a:rPr>
                        <a:t>ACTUAL RATE</a:t>
                      </a: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AVOIDED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RE-HOSPITALIZATIONS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COST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PER RE-HOSPITALIZATION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COST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AVOIDANCE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ACTUAL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COST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3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FY 2020 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i="1" dirty="0">
                          <a:solidFill>
                            <a:schemeClr val="tx2"/>
                          </a:solidFill>
                          <a:effectLst/>
                        </a:rPr>
                        <a:t>(example)</a:t>
                      </a:r>
                      <a:endParaRPr lang="en-US" sz="1300" b="0" i="1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i="1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7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FY A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endParaRPr lang="en-US" sz="1300" b="0" i="1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FY B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FY C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FY D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MS PGothic"/>
                        <a:cs typeface="MS PGothic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2020 American Nurses Credentialing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C216B1-85B9-4A76-946D-066AE9B9BB35}"/>
              </a:ext>
            </a:extLst>
          </p:cNvPr>
          <p:cNvSpPr txBox="1"/>
          <p:nvPr/>
        </p:nvSpPr>
        <p:spPr>
          <a:xfrm>
            <a:off x="2620834" y="6125797"/>
            <a:ext cx="4987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30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</a:t>
            </a:r>
            <a:r>
              <a:rPr kumimoji="0" lang="en-US" sz="700" b="0" i="1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Rau, 2019</a:t>
            </a:r>
            <a:endParaRPr kumimoji="0" lang="en-US" sz="700" b="0" i="1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6FCCD3-D4BE-4780-8CAC-AB0770569C75}"/>
              </a:ext>
            </a:extLst>
          </p:cNvPr>
          <p:cNvSpPr txBox="1"/>
          <p:nvPr/>
        </p:nvSpPr>
        <p:spPr>
          <a:xfrm>
            <a:off x="2133600" y="3105834"/>
            <a:ext cx="63774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tx2"/>
                </a:solidFill>
                <a:effectLst/>
                <a:latin typeface="Calibri"/>
                <a:ea typeface="MS PGothic"/>
                <a:cs typeface="MS PGothic"/>
              </a:rPr>
              <a:t>CMS gives 1.6% more per Medicare patient for reduced rehospitalizations; 2% per patient cut </a:t>
            </a:r>
            <a:r>
              <a:rPr lang="en-US" sz="1800" b="0" i="1" baseline="30000" dirty="0">
                <a:solidFill>
                  <a:schemeClr val="tx2"/>
                </a:solidFill>
                <a:effectLst/>
                <a:latin typeface="Calibri"/>
                <a:ea typeface="MS PGothic"/>
                <a:cs typeface="MS PGothic"/>
              </a:rPr>
              <a:t>17</a:t>
            </a:r>
            <a:endParaRPr lang="en-US" sz="1800" b="0" i="1" dirty="0">
              <a:solidFill>
                <a:schemeClr val="tx2"/>
              </a:solidFill>
              <a:effectLst/>
              <a:latin typeface="Calibri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679171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ROI: Cost Avoidance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796850"/>
              </p:ext>
            </p:extLst>
          </p:nvPr>
        </p:nvGraphicFramePr>
        <p:xfrm>
          <a:off x="481010" y="1066800"/>
          <a:ext cx="8229602" cy="4165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309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STAFF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</a:rPr>
                        <a:t> INJURY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This table can be used to demonstrate potential/actual avoidable costs by using organization’s current data.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FY YEAR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182880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ACTUAL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INCIDENTS OF STAFF INJURY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AVOIDED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INCIDENTS OF STAFF INJURY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COST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PER INJURY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COST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AVOIDANCE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ACTUAL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COST</a:t>
                      </a:r>
                      <a:endParaRPr lang="en-US" sz="13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6858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2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FY20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i="1" dirty="0">
                          <a:solidFill>
                            <a:schemeClr val="tx2"/>
                          </a:solidFill>
                          <a:effectLst/>
                        </a:rPr>
                        <a:t>(for example)</a:t>
                      </a:r>
                      <a:endParaRPr lang="en-US" sz="1300" b="0" i="1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 to $7,000</a:t>
                      </a:r>
                      <a:r>
                        <a:rPr lang="en-US" sz="1300" b="0" i="1" baseline="300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MS PGothic"/>
                          <a:cs typeface="MS PGothic"/>
                        </a:rPr>
                        <a:t>18</a:t>
                      </a:r>
                      <a:endParaRPr lang="en-US" sz="13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$140,000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  <a:t>FY21 </a:t>
                      </a:r>
                      <a:br>
                        <a:rPr lang="en-US" sz="1300" b="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300" b="0" i="1" dirty="0">
                          <a:solidFill>
                            <a:schemeClr val="tx2"/>
                          </a:solidFill>
                          <a:effectLst/>
                        </a:rPr>
                        <a:t>(for example)</a:t>
                      </a:r>
                      <a:endParaRPr lang="en-US" sz="1300" b="0" i="1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$5,000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$50,000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$100,000</a:t>
                      </a: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0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FY 22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0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FY 23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0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FY 24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chemeClr val="tx2"/>
                        </a:solidFill>
                        <a:effectLst/>
                        <a:latin typeface="Calibri"/>
                        <a:ea typeface="MS PGothic"/>
                        <a:cs typeface="+mn-cs"/>
                      </a:endParaRPr>
                    </a:p>
                  </a:txBody>
                  <a:tcPr marL="68580" marR="73152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2020 American Nurses Credentialing Center</a:t>
            </a:r>
          </a:p>
        </p:txBody>
      </p:sp>
      <p:sp>
        <p:nvSpPr>
          <p:cNvPr id="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B934A-CF9C-4EA2-9065-288E6920E195}"/>
              </a:ext>
            </a:extLst>
          </p:cNvPr>
          <p:cNvSpPr txBox="1"/>
          <p:nvPr/>
        </p:nvSpPr>
        <p:spPr>
          <a:xfrm>
            <a:off x="496959" y="5232419"/>
            <a:ext cx="4987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i="1" baseline="30000" dirty="0">
                <a:solidFill>
                  <a:srgbClr val="1F497D"/>
                </a:solidFill>
                <a:latin typeface="Arial"/>
              </a:rPr>
              <a:t>18</a:t>
            </a:r>
            <a:r>
              <a:rPr lang="en-US" sz="700" i="1" dirty="0">
                <a:solidFill>
                  <a:srgbClr val="1F497D"/>
                </a:solidFill>
                <a:latin typeface="Arial"/>
              </a:rPr>
              <a:t>Farris, 2008</a:t>
            </a:r>
            <a:endParaRPr kumimoji="0" lang="en-US" sz="700" b="0" i="1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83225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A8D6C7-D8DE-4187-98E6-256D8EB55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" y="-386011"/>
            <a:ext cx="9144000" cy="685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Our frontline is our bottom line!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45205"/>
            <a:ext cx="4648200" cy="4191000"/>
          </a:xfrm>
        </p:spPr>
        <p:txBody>
          <a:bodyPr anchor="ctr">
            <a:normAutofit/>
          </a:bodyPr>
          <a:lstStyle/>
          <a:p>
            <a:pPr>
              <a:spcBef>
                <a:spcPts val="1080"/>
              </a:spcBef>
            </a:pPr>
            <a:r>
              <a:rPr lang="en-US" dirty="0">
                <a:solidFill>
                  <a:srgbClr val="0B3464"/>
                </a:solidFill>
              </a:rPr>
              <a:t>Engagement of </a:t>
            </a:r>
            <a:r>
              <a:rPr lang="en-US" b="1" dirty="0">
                <a:solidFill>
                  <a:srgbClr val="C00000"/>
                </a:solidFill>
              </a:rPr>
              <a:t>LTC Facility Name’s</a:t>
            </a:r>
            <a:r>
              <a:rPr lang="en-US" b="1" dirty="0">
                <a:solidFill>
                  <a:srgbClr val="0B3464"/>
                </a:solidFill>
              </a:rPr>
              <a:t> </a:t>
            </a:r>
            <a:r>
              <a:rPr lang="en-US" dirty="0">
                <a:solidFill>
                  <a:srgbClr val="0B3464"/>
                </a:solidFill>
              </a:rPr>
              <a:t>e</a:t>
            </a:r>
            <a:r>
              <a:rPr lang="en-US" dirty="0"/>
              <a:t>mployees is key to our success</a:t>
            </a:r>
          </a:p>
          <a:p>
            <a:pPr>
              <a:spcBef>
                <a:spcPts val="1080"/>
              </a:spcBef>
            </a:pPr>
            <a:r>
              <a:rPr lang="en-US" dirty="0"/>
              <a:t>Success is when resident safety and other facility outcomes are owned and become the responsibility of every single employee. </a:t>
            </a:r>
          </a:p>
          <a:p>
            <a:pPr>
              <a:spcBef>
                <a:spcPts val="1080"/>
              </a:spcBef>
            </a:pPr>
            <a:r>
              <a:rPr lang="en-US" dirty="0"/>
              <a:t>Registered nurses follow physicians as the least engaged of the healthcare workforce</a:t>
            </a:r>
            <a:r>
              <a:rPr lang="en-US" baseline="30000" dirty="0"/>
              <a:t>19</a:t>
            </a:r>
          </a:p>
          <a:p>
            <a:pPr>
              <a:spcBef>
                <a:spcPts val="1080"/>
              </a:spcBef>
            </a:pPr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2020 American Nurses Credentialing Center</a:t>
            </a:r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5334000"/>
            <a:ext cx="25947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30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Press Ganey 2019 </a:t>
            </a:r>
          </a:p>
        </p:txBody>
      </p:sp>
    </p:spTree>
    <p:extLst>
      <p:ext uri="{BB962C8B-B14F-4D97-AF65-F5344CB8AC3E}">
        <p14:creationId xmlns:p14="http://schemas.microsoft.com/office/powerpoint/2010/main" val="8800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Is the Pathway framework Right Fit for our facility?</a:t>
            </a: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2020 American Nurses Credentialing Center</a:t>
            </a:r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10431DA-638B-4DD2-B130-77127FEAA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384811"/>
              </p:ext>
            </p:extLst>
          </p:nvPr>
        </p:nvGraphicFramePr>
        <p:xfrm>
          <a:off x="533400" y="1066800"/>
          <a:ext cx="8229600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48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B7CD2CE-8650-43EB-AC59-EA2F46988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882977"/>
              </p:ext>
            </p:extLst>
          </p:nvPr>
        </p:nvGraphicFramePr>
        <p:xfrm>
          <a:off x="439658" y="228600"/>
          <a:ext cx="8247142" cy="574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447">
                  <a:extLst>
                    <a:ext uri="{9D8B030D-6E8A-4147-A177-3AD203B41FA5}">
                      <a16:colId xmlns:a16="http://schemas.microsoft.com/office/drawing/2014/main" val="2792267863"/>
                    </a:ext>
                  </a:extLst>
                </a:gridCol>
                <a:gridCol w="3054491">
                  <a:extLst>
                    <a:ext uri="{9D8B030D-6E8A-4147-A177-3AD203B41FA5}">
                      <a16:colId xmlns:a16="http://schemas.microsoft.com/office/drawing/2014/main" val="8387788"/>
                    </a:ext>
                  </a:extLst>
                </a:gridCol>
                <a:gridCol w="2851204">
                  <a:extLst>
                    <a:ext uri="{9D8B030D-6E8A-4147-A177-3AD203B41FA5}">
                      <a16:colId xmlns:a16="http://schemas.microsoft.com/office/drawing/2014/main" val="2559691801"/>
                    </a:ext>
                  </a:extLst>
                </a:gridCol>
              </a:tblGrid>
              <a:tr h="72830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can Pathway LTC designation benefit </a:t>
                      </a:r>
                      <a:br>
                        <a:rPr lang="en-US" dirty="0"/>
                      </a:br>
                      <a:r>
                        <a:rPr lang="en-US" dirty="0"/>
                        <a:t>our  facility?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70409"/>
                  </a:ext>
                </a:extLst>
              </a:tr>
              <a:tr h="36415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Our desired state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31509"/>
                  </a:ext>
                </a:extLst>
              </a:tr>
              <a:tr h="554897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Staff Outcomes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Employee Engagement</a:t>
                      </a:r>
                    </a:p>
                    <a:p>
                      <a:endParaRPr 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64413"/>
                  </a:ext>
                </a:extLst>
              </a:tr>
              <a:tr h="19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Staff Satisfaction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46416"/>
                  </a:ext>
                </a:extLst>
              </a:tr>
              <a:tr h="34909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Intent to Leave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800918"/>
                  </a:ext>
                </a:extLst>
              </a:tr>
              <a:tr h="547210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Resident Outcomes</a:t>
                      </a:r>
                      <a:endParaRPr lang="en-US" sz="1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Facility experience / Overall satisfaction</a:t>
                      </a:r>
                    </a:p>
                    <a:p>
                      <a:endParaRPr lang="en-US" sz="13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906485"/>
                  </a:ext>
                </a:extLst>
              </a:tr>
              <a:tr h="39481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Loyalty or willingness to recommend hospital</a:t>
                      </a:r>
                    </a:p>
                    <a:p>
                      <a:pPr marL="0" algn="ctr" defTabSz="457200" rtl="0" eaLnBrk="1" latinLnBrk="0" hangingPunct="1"/>
                      <a:endParaRPr kumimoji="0" lang="en-US" sz="13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931686"/>
                  </a:ext>
                </a:extLst>
              </a:tr>
              <a:tr h="36433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Staff Sensitive Indicators</a:t>
                      </a:r>
                    </a:p>
                    <a:p>
                      <a:pPr marL="0" algn="ctr" defTabSz="457200" rtl="0" eaLnBrk="1" latinLnBrk="0" hangingPunct="1"/>
                      <a:endParaRPr kumimoji="0" lang="en-US" sz="13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694884"/>
                  </a:ext>
                </a:extLst>
              </a:tr>
              <a:tr h="421953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Facility Outcomes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Hospital rating / recognition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50639"/>
                  </a:ext>
                </a:extLst>
              </a:tr>
              <a:tr h="421953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Employee turnover rate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7827"/>
                  </a:ext>
                </a:extLst>
              </a:tr>
              <a:tr h="421953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Employee vacancies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80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978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F99D015-5EA0-470C-B3D4-61AD0B273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73" y="101542"/>
            <a:ext cx="8229600" cy="849312"/>
          </a:xfrm>
        </p:spPr>
        <p:txBody>
          <a:bodyPr>
            <a:normAutofit/>
          </a:bodyPr>
          <a:lstStyle/>
          <a:p>
            <a:r>
              <a:rPr lang="en-US" sz="2300" dirty="0"/>
              <a:t>Costs of Becoming a Pathway LTC Facility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A6B45-AD1E-4240-918A-04CB162B2A42}"/>
              </a:ext>
            </a:extLst>
          </p:cNvPr>
          <p:cNvSpPr txBox="1"/>
          <p:nvPr/>
        </p:nvSpPr>
        <p:spPr>
          <a:xfrm>
            <a:off x="2971800" y="6027003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Access the Pathway Fee Calculator by clicking on </a:t>
            </a:r>
            <a:r>
              <a:rPr lang="en-US" sz="1200" dirty="0">
                <a:hlinkClick r:id="rId3"/>
              </a:rPr>
              <a:t>https://www.nursingworld.org/organizational-programs/pathway/apply/fees/fee-calculator-form/</a:t>
            </a:r>
            <a:endParaRPr lang="en-US" sz="1200" dirty="0"/>
          </a:p>
          <a:p>
            <a:pPr algn="ctr"/>
            <a:r>
              <a:rPr lang="en-US" sz="1200" dirty="0"/>
              <a:t>**Fees are subject to change**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00065E-118A-4D71-BAD7-174B2FA6B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23" y="801396"/>
            <a:ext cx="8687553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7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8"/>
            <a:ext cx="9146116" cy="6859587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3048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Discussion and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29" y="1633726"/>
            <a:ext cx="5300064" cy="331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5A008-B53C-4181-9E6B-7DF2672A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312"/>
          </a:xfrm>
        </p:spPr>
        <p:txBody>
          <a:bodyPr/>
          <a:lstStyle/>
          <a:p>
            <a:r>
              <a:rPr lang="en-US" sz="2300" dirty="0"/>
              <a:t>Challenges of the Current Global Health Care Landscape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3B082E-0280-40B4-AB71-CBD12AC470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509873"/>
              </p:ext>
            </p:extLst>
          </p:nvPr>
        </p:nvGraphicFramePr>
        <p:xfrm>
          <a:off x="457200" y="1123950"/>
          <a:ext cx="8229600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D28479-4001-47E4-8E32-DD30A6AED21F}"/>
              </a:ext>
            </a:extLst>
          </p:cNvPr>
          <p:cNvSpPr txBox="1"/>
          <p:nvPr/>
        </p:nvSpPr>
        <p:spPr>
          <a:xfrm>
            <a:off x="2590800" y="5983319"/>
            <a:ext cx="4987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i="1" baseline="30000" dirty="0">
                <a:solidFill>
                  <a:srgbClr val="1F497D"/>
                </a:solidFill>
                <a:latin typeface="Arial"/>
              </a:rPr>
              <a:t>1</a:t>
            </a:r>
            <a:r>
              <a:rPr kumimoji="0" lang="en-US" sz="700" b="0" i="1" u="none" strike="noStrike" kern="1200" cap="none" spc="0" normalizeH="0" baseline="30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700" b="0" i="1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USDHHS, 2016; </a:t>
            </a:r>
            <a:r>
              <a:rPr lang="en-US" sz="700" i="1" baseline="30000" dirty="0">
                <a:solidFill>
                  <a:srgbClr val="1F497D"/>
                </a:solidFill>
                <a:latin typeface="Arial"/>
              </a:rPr>
              <a:t>2</a:t>
            </a:r>
            <a:r>
              <a:rPr kumimoji="0" lang="en-US" sz="700" b="0" i="1" u="none" strike="noStrike" kern="1200" cap="none" spc="0" normalizeH="0" baseline="30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700" b="0" i="1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Grabowski</a:t>
            </a:r>
            <a:r>
              <a:rPr lang="en-US" sz="700" i="1" dirty="0">
                <a:solidFill>
                  <a:srgbClr val="1F497D"/>
                </a:solidFill>
                <a:latin typeface="Arial"/>
              </a:rPr>
              <a:t> et al.</a:t>
            </a:r>
            <a:r>
              <a:rPr kumimoji="0" lang="en-US" sz="700" b="0" i="1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2010</a:t>
            </a:r>
            <a:endParaRPr kumimoji="0" lang="en-US" sz="700" b="0" i="1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673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14850"/>
          </a:xfrm>
        </p:spPr>
        <p:txBody>
          <a:bodyPr>
            <a:noAutofit/>
          </a:bodyPr>
          <a:lstStyle/>
          <a:p>
            <a:pPr marL="457200" indent="-457200">
              <a:lnSpc>
                <a:spcPts val="1420"/>
              </a:lnSpc>
              <a:spcBef>
                <a:spcPts val="1200"/>
              </a:spcBef>
              <a:buAutoNum type="arabicPeriod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200" dirty="0">
                <a:solidFill>
                  <a:srgbClr val="0C3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 Department of Health and Human Services. (2016). </a:t>
            </a:r>
            <a:r>
              <a:rPr lang="en-US" sz="1800" i="1" kern="1200" dirty="0">
                <a:solidFill>
                  <a:srgbClr val="0C3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Long-term Care Providers and Services Users in the United States</a:t>
            </a:r>
            <a:r>
              <a:rPr lang="en-US" sz="1800" kern="1200" dirty="0">
                <a:solidFill>
                  <a:srgbClr val="0C3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National Center for Health Statistics: Vital and Health Statistics. Retrieved from </a:t>
            </a:r>
            <a:r>
              <a:rPr lang="en-US" sz="1800" u="sng" kern="1200" dirty="0">
                <a:solidFill>
                  <a:srgbClr val="0C3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Vital and Health Statistics, Series 3, Number 43 (cdc.gov)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4068" marR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200" dirty="0">
                <a:solidFill>
                  <a:srgbClr val="0C3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Grabowski, D. C., </a:t>
            </a:r>
            <a:r>
              <a:rPr lang="en-US" sz="1800" kern="1200" dirty="0" err="1">
                <a:solidFill>
                  <a:srgbClr val="0C3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Aschbrenner</a:t>
            </a:r>
            <a:r>
              <a:rPr lang="en-US" sz="1800" kern="1200" dirty="0">
                <a:solidFill>
                  <a:srgbClr val="0C3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K. A., Rome, V. F., &amp; Bartels, S. J. (2010). Review: Quality of Mental Health Care for Nursing Home Residents: A Literature Review. </a:t>
            </a:r>
            <a:r>
              <a:rPr lang="en-US" sz="1800" i="1" kern="1200" dirty="0">
                <a:solidFill>
                  <a:srgbClr val="0C3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Medical Care Research and Review,</a:t>
            </a:r>
            <a:r>
              <a:rPr lang="en-US" sz="1800" kern="1200" dirty="0">
                <a:solidFill>
                  <a:srgbClr val="0C3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kern="1200" dirty="0">
                <a:solidFill>
                  <a:srgbClr val="0C3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67</a:t>
            </a:r>
            <a:r>
              <a:rPr lang="en-US" sz="1800" kern="1200" dirty="0">
                <a:solidFill>
                  <a:srgbClr val="0C35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(6), 627-656. doi:10.1177/1077558710362538 </a:t>
            </a:r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kern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</a:rPr>
              <a:t>White, E. M., Aiken, L. H., &amp; McHugh, M. D. (2019). Registered nurse burnout, job dissatisfaction, and missed care in nursing homes. Journal of the American Geriatrics Society, 67(10), 2065-2071.</a:t>
            </a:r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</a:endParaRPr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</a:rPr>
              <a:t>Boushey, H., &amp; Glynn, S. J. (2012). There are significant business costs to replacing employees. Center for American Progress, 16, 1-9.</a:t>
            </a:r>
          </a:p>
          <a:p>
            <a:pPr marL="544068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200" dirty="0" err="1">
                <a:solidFill>
                  <a:srgbClr val="0C35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Salela</a:t>
            </a:r>
            <a:r>
              <a:rPr lang="en-US" sz="1800" kern="1200" dirty="0">
                <a:solidFill>
                  <a:srgbClr val="0C35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A. (2017). LTC worker shortage a 'train wreck waiting to happen,' expert says. Retrieved from https://www.mcknights.com/news/ltc-worker-shortage-a-train-wreck-waiting-to-happen-expert-says/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4068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420"/>
              </a:lnSpc>
              <a:spcBef>
                <a:spcPts val="1200"/>
              </a:spcBef>
              <a:buNone/>
            </a:pPr>
            <a:endParaRPr lang="en-US" sz="1100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2019 American Nurses Credentialing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409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969B-E40B-4B61-B199-5B489E6F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7A0C7-0ED0-4B46-A598-E19BA219F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ts val="1420"/>
              </a:lnSpc>
              <a:spcBef>
                <a:spcPts val="1200"/>
              </a:spcBef>
              <a:buFont typeface="Arial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6. 	Ross, J. (2018). Alarming trend in LTC: Overtime up 60% in 3 	Years.  	Retrieved from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https://www.mcknights.com/marketplace/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1168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 	Castle, N. G., &amp; Ferguson-Rome, J. C. (2014). Influence of Nurse Aide 	Absenteeism on Nursing Home Quality. The Gerontologist, 55(4), 605-615. 	doi:10.1093/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geront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/gnt167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1168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8. 	White, E., Woodford, E., Britton, J., Newberry, L., &amp; Pabico, C. (2020). 	Nursing practice environment and care quality in nursing homes.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Nursing 	Management,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51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(6), 9-12. doi:10.1097/01.NUMA.0000662656.07901.a8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1168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marR="0" lvl="0" indent="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9. 	Aiken LH,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Sermeus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W, Van den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Heede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K, Sloane DM,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Busse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R, et al. 	(2012). Patient safety, satisfaction, and quality of hospital care: cross 	sectional surveys of nurses and residents in 12 countries in Europe and 	the United States. BMJ. 344:e1717.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ts val="142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10. 	McHugh MD,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Kutney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-Lee A,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Cimiotti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JP, Sloane DM, Aiken LH. (2011).  	Nurses’ widespread job dissatisfaction, burnout, and frustration with health 	benefits signal problems for resident care. Health Affairs. 30(2):202-210.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5468" marR="0" indent="-342900">
              <a:lnSpc>
                <a:spcPts val="142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1420"/>
              </a:lnSpc>
              <a:spcBef>
                <a:spcPts val="1200"/>
              </a:spcBef>
              <a:buFont typeface="+mj-lt"/>
              <a:buAutoNum type="arabicPeriod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75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009C-058B-40C1-A309-00D9190E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D790A-66F7-4423-AE20-7A9EA175D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5048250"/>
          </a:xfrm>
        </p:spPr>
        <p:txBody>
          <a:bodyPr>
            <a:normAutofit/>
          </a:bodyPr>
          <a:lstStyle/>
          <a:p>
            <a:pPr marL="457200" indent="-457200">
              <a:lnSpc>
                <a:spcPts val="1420"/>
              </a:lnSpc>
              <a:spcBef>
                <a:spcPts val="1200"/>
              </a:spcBef>
              <a:buAutoNum type="arabicPeriod" startAt="6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11. 	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Kutney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-Lee A,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Germack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H, Hatfield L, Kelly S., Maguire P, et al.  (2016). 	Nurse engagement in shared governance and resident and nurse 	outcomes. J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Nurs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Admin. 46(11):605-612.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1168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12.	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Mukamel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D. B., Spector, W. D.,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Limcangco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R., Wang, Y., Feng, Z.,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	V. (2009). The Costs of Turnover in Nursing Homes. Medical Care, 47(10), 	1039-1045. doi:10.1097/mlr.0b013e3181a3cc62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1168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13.	Lake ET, Sanders J, Duan R,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Riman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KA, Schoenauer KM, Chen Y.  (2019). 	A Meta-Analysis of the Associations Between the Nurse Work Environment 	in Hospitals and 4 Sets of Outcomes. Med Care. 57(5):353-361.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	10.1097/MLR.0000000000001109.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American Nurses Association. (2020). Testimonials and Case Studies. 	Retrieved from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https://www.nursingworld.org//pathway/overview/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1168" marR="0" indent="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AutoNum type="arabicPeriod" startAt="15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Carroll, N. V.,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Delafuente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J. C., Cox, F. M., &amp; Narayanan, S. (2008). Fall-	Related Hospitalization and Facility Costs Among Residents of Institutions 	Providing Long-Term Care. The Gerontologist, 48(2), 213-222. 	doi:10.1093/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geront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/48.2.213 </a:t>
            </a:r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AutoNum type="arabicPeriod" startAt="15"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AutoNum type="arabicPeriod" startAt="15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ts val="1420"/>
              </a:lnSpc>
              <a:spcBef>
                <a:spcPts val="1200"/>
              </a:spcBef>
              <a:buFont typeface="Arial"/>
              <a:buAutoNum type="arabicPeriod" startAt="6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1420"/>
              </a:lnSpc>
              <a:spcBef>
                <a:spcPts val="1200"/>
              </a:spcBef>
              <a:buFont typeface="Arial"/>
              <a:buAutoNum type="arabicPeriod" startAt="6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1420"/>
              </a:lnSpc>
              <a:spcBef>
                <a:spcPts val="1200"/>
              </a:spcBef>
              <a:buAutoNum type="arabicPeriod" startAt="6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67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A13A-9D47-42AD-A8DD-CF67BF83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A2671-EA38-48DA-B058-1EEEF05AE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AutoNum type="arabicPeriod" startAt="16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NSI Nursing Solutions, Inc. (2020). National Healthcare Retention &amp; RN 	Staffing Report; 2020. Accessed 07/17/20 at 	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https://www.nsinursingsolutions.com/Documents/Library/NSI</a:t>
            </a:r>
            <a:endParaRPr lang="en-US" sz="18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AutoNum type="arabicPeriod" startAt="16"/>
            </a:pPr>
            <a:endParaRPr lang="en-US" sz="18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AutoNum type="arabicPeriod" startAt="16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Rau, J. (2019). Medicare Cuts Payments To Nursing Homes Whose   	Patients Keep Ending Up In Hospital. Retrieved from 	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https://khn.org/news/medicare-cuts-payments-to-nursing-homes-whose-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patients-keep-ending-up-in-hospital/ </a:t>
            </a:r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AutoNum type="arabicPeriod" startAt="18"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AutoNum type="arabicPeriod" startAt="18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Faris J. (2008). Lowering nursing injuries using post offer pre-employment 	testing. Work, 31(1), 39–45.</a:t>
            </a:r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AutoNum type="arabicPeriod" startAt="18"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ts val="1420"/>
              </a:lnSpc>
              <a:spcBef>
                <a:spcPts val="0"/>
              </a:spcBef>
              <a:buFont typeface="Arial"/>
              <a:buAutoNum type="arabicPeriod" startAt="18"/>
            </a:pPr>
            <a:r>
              <a:rPr lang="en-US" sz="1800" dirty="0"/>
              <a:t> 	Press Ganey. (2019). Health Care Workforce Special Report: The State of   	Engagement (White Paper). Accessed 07/17/20 at 	</a:t>
            </a:r>
            <a:r>
              <a:rPr lang="en-US" sz="1800" dirty="0">
                <a:hlinkClick r:id="rId4"/>
              </a:rPr>
              <a:t>https://www.pressganey.com/blog/press-ganey-releases-special-report-on-</a:t>
            </a:r>
            <a:r>
              <a:rPr lang="en-US" sz="1800" dirty="0"/>
              <a:t>	state-of-health-care-workforce-engagement</a:t>
            </a:r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AutoNum type="arabicPeriod" startAt="15"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42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342900" marR="0" lvl="0" indent="-342900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AutoNum type="arabicPeriod" startAt="18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43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23441" y="685800"/>
            <a:ext cx="77724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C35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Learn more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54" y="609600"/>
            <a:ext cx="8001000" cy="537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B3464"/>
                </a:solidFill>
              </a:rPr>
              <a:t>PATHWAY DESIGNATION </a:t>
            </a:r>
          </a:p>
          <a:p>
            <a:r>
              <a:rPr 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https://www.nursingworld.org/organizational-programs/pathway/</a:t>
            </a:r>
            <a:endParaRPr lang="en-US" sz="1400" dirty="0">
              <a:solidFill>
                <a:srgbClr val="0070C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B3464"/>
                </a:solidFill>
              </a:rPr>
              <a:t>90-SECOND VIDEO OVERVIEW TO INTRODUCE NURSES TO </a:t>
            </a:r>
            <a:br>
              <a:rPr lang="en-US" sz="1400" b="1" dirty="0">
                <a:solidFill>
                  <a:srgbClr val="0B3464"/>
                </a:solidFill>
              </a:rPr>
            </a:br>
            <a:r>
              <a:rPr lang="en-US" sz="1400" b="1" dirty="0">
                <a:solidFill>
                  <a:srgbClr val="0B3464"/>
                </a:solidFill>
              </a:rPr>
              <a:t>PATHWAY TO EXCELLENCE </a:t>
            </a:r>
          </a:p>
          <a:p>
            <a:r>
              <a:rPr 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https://youtu.be/aX8vH9F-3Sg?list=PLCGdz-zkJ3hpwG9461zb4UAXPX2IZnv9f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-US" sz="1400" b="1" dirty="0">
                <a:solidFill>
                  <a:srgbClr val="0B3464"/>
                </a:solidFill>
              </a:rPr>
              <a:t>LONG TERM CARE RESOURCES </a:t>
            </a:r>
          </a:p>
          <a:p>
            <a:r>
              <a:rPr 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https://www.nursingworld.org/organizational-programs/pathway/overview/pathway-to-excellence-in-long-term-care/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b="1" dirty="0">
              <a:solidFill>
                <a:srgbClr val="0B3464"/>
              </a:solidFill>
            </a:endParaRPr>
          </a:p>
          <a:p>
            <a:r>
              <a:rPr lang="en-US" sz="1400" b="1" dirty="0">
                <a:solidFill>
                  <a:srgbClr val="0B3464"/>
                </a:solidFill>
              </a:rPr>
              <a:t>CASE STUDIES </a:t>
            </a:r>
          </a:p>
          <a:p>
            <a:r>
              <a:rPr 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https://www.nursingworld.org/organizational-programs/pathway/overview/testimonials-and-case-studies/</a:t>
            </a:r>
            <a:endParaRPr lang="en-US" sz="1400" dirty="0">
              <a:solidFill>
                <a:srgbClr val="0070C0"/>
              </a:solidFill>
            </a:endParaRPr>
          </a:p>
          <a:p>
            <a:pPr lvl="0"/>
            <a:endParaRPr lang="en-US" sz="1400" dirty="0">
              <a:solidFill>
                <a:srgbClr val="0B3464"/>
              </a:solidFill>
            </a:endParaRPr>
          </a:p>
          <a:p>
            <a:r>
              <a:rPr lang="en-US" sz="1400" b="1" dirty="0">
                <a:solidFill>
                  <a:srgbClr val="0B3464"/>
                </a:solidFill>
              </a:rPr>
              <a:t>PATHWAY TO EXCELLENCE PUBLICATIONS</a:t>
            </a:r>
          </a:p>
          <a:p>
            <a:r>
              <a:rPr 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https://www.nursingworld.org/continuing-education/ce-subcategories/pathway/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1400" b="1" dirty="0">
                <a:solidFill>
                  <a:srgbClr val="0B3464"/>
                </a:solidFill>
              </a:rPr>
              <a:t>A LITERATURE TABLE OF SELECTED RESEARCH STUDIES THAT HIGHLIGHT A FAVORABLE ASSOCIATION BETWEEN A VARIABLE WE INTERPRET TO BE CONSISTENT WITH A PATHWAY TO EXCELLENCE CHARACTERISTIC AND PATIENT, NURSE, OR ORGANIZATIONAL OUTCOMES </a:t>
            </a:r>
          </a:p>
          <a:p>
            <a:pPr lvl="0">
              <a:spcBef>
                <a:spcPct val="20000"/>
              </a:spcBef>
            </a:pPr>
            <a:r>
              <a:rPr 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https://www.nursingworld.org/organizational-programs/pathway/library-of-pathway-associated-concepts/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21081"/>
            <a:ext cx="8229600" cy="849312"/>
          </a:xfrm>
        </p:spPr>
        <p:txBody>
          <a:bodyPr>
            <a:normAutofit/>
          </a:bodyPr>
          <a:lstStyle/>
          <a:p>
            <a:r>
              <a:rPr lang="en-US" sz="2300" dirty="0"/>
              <a:t>Learn More</a:t>
            </a: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2020 American Nurses Credentialing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347017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Other Disturbing Facts </a:t>
            </a: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i="1" dirty="0">
                <a:solidFill>
                  <a:prstClr val="white">
                    <a:lumMod val="50000"/>
                  </a:prstClr>
                </a:solidFill>
                <a:cs typeface="Arial"/>
              </a:rPr>
              <a:t>© 2020 American Nurses Credentialing Center</a:t>
            </a:r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F5CC-85B7-104C-B37A-4A13A4178B89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94B286C-DE5A-4A51-8DD5-7CC25AC3A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914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2E83C8A-5317-4690-B726-38A1A7503BDB}"/>
              </a:ext>
            </a:extLst>
          </p:cNvPr>
          <p:cNvSpPr txBox="1"/>
          <p:nvPr/>
        </p:nvSpPr>
        <p:spPr>
          <a:xfrm>
            <a:off x="2590800" y="5983319"/>
            <a:ext cx="4987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30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</a:t>
            </a:r>
            <a:r>
              <a:rPr kumimoji="0" lang="en-US" sz="700" b="0" i="1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White et al., 2019; </a:t>
            </a:r>
            <a:r>
              <a:rPr kumimoji="0" lang="en-US" sz="700" b="0" i="1" u="none" strike="noStrike" kern="1200" cap="none" spc="0" normalizeH="0" baseline="30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en-US" sz="700" b="0" i="1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Boushy &amp; Glynn, 2012</a:t>
            </a:r>
            <a:endParaRPr kumimoji="0" lang="en-US" sz="700" b="0" i="1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phic 8" descr="Head with gears outline">
            <a:extLst>
              <a:ext uri="{FF2B5EF4-FFF2-40B4-BE49-F238E27FC236}">
                <a16:creationId xmlns:a16="http://schemas.microsoft.com/office/drawing/2014/main" id="{11B6F4B2-BF41-457C-BF75-54DC3997A5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5050" y="1828800"/>
            <a:ext cx="914400" cy="914400"/>
          </a:xfrm>
          <a:prstGeom prst="rect">
            <a:avLst/>
          </a:prstGeom>
        </p:spPr>
      </p:pic>
      <p:pic>
        <p:nvPicPr>
          <p:cNvPr id="11" name="Graphic 10" descr="Downward trend graph outline">
            <a:extLst>
              <a:ext uri="{FF2B5EF4-FFF2-40B4-BE49-F238E27FC236}">
                <a16:creationId xmlns:a16="http://schemas.microsoft.com/office/drawing/2014/main" id="{2E8B04A1-550C-4823-B8EA-3C48AF0306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14800" y="1828800"/>
            <a:ext cx="914400" cy="914400"/>
          </a:xfrm>
          <a:prstGeom prst="rect">
            <a:avLst/>
          </a:prstGeom>
        </p:spPr>
      </p:pic>
      <p:pic>
        <p:nvPicPr>
          <p:cNvPr id="13" name="Graphic 12" descr="Heart with pulse outline">
            <a:extLst>
              <a:ext uri="{FF2B5EF4-FFF2-40B4-BE49-F238E27FC236}">
                <a16:creationId xmlns:a16="http://schemas.microsoft.com/office/drawing/2014/main" id="{1A8D508C-BB4E-4AE4-A0A3-E2A1E05025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33600" y="1828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A6ABC7-C7F4-48F3-ABDA-6B25FD641DAD}"/>
              </a:ext>
            </a:extLst>
          </p:cNvPr>
          <p:cNvSpPr txBox="1"/>
          <p:nvPr/>
        </p:nvSpPr>
        <p:spPr>
          <a:xfrm>
            <a:off x="304800" y="646906"/>
            <a:ext cx="8591087" cy="54436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8EF56-4166-4440-82E8-CA3622B8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13" y="66338"/>
            <a:ext cx="6553200" cy="56356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Disturbing </a:t>
            </a:r>
            <a:r>
              <a:rPr lang="en-US" dirty="0">
                <a:solidFill>
                  <a:srgbClr val="46658A"/>
                </a:solidFill>
              </a:rPr>
              <a:t>Trends</a:t>
            </a:r>
            <a:r>
              <a:rPr lang="en-US" dirty="0"/>
              <a:t> in Long-term Care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C98B90-124B-4A3C-A67E-8A2076E3B6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004425"/>
              </p:ext>
            </p:extLst>
          </p:nvPr>
        </p:nvGraphicFramePr>
        <p:xfrm>
          <a:off x="457200" y="1123950"/>
          <a:ext cx="8229600" cy="451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D67026C2-099F-4DB8-8408-784788659D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969825"/>
              </p:ext>
            </p:extLst>
          </p:nvPr>
        </p:nvGraphicFramePr>
        <p:xfrm>
          <a:off x="451513" y="1123950"/>
          <a:ext cx="8229600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0FC63FC-B127-4E17-9F9B-DE7DAF73F2CE}"/>
              </a:ext>
            </a:extLst>
          </p:cNvPr>
          <p:cNvSpPr txBox="1"/>
          <p:nvPr/>
        </p:nvSpPr>
        <p:spPr>
          <a:xfrm>
            <a:off x="6183146" y="4653784"/>
            <a:ext cx="2280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LTC nurses have higher levels of burnout than in any other setting</a:t>
            </a:r>
            <a:r>
              <a:rPr lang="en-US" sz="1400" baseline="30000" dirty="0"/>
              <a:t>8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281459-4479-4CF8-896A-BBA0AE618C7E}"/>
              </a:ext>
            </a:extLst>
          </p:cNvPr>
          <p:cNvSpPr txBox="1"/>
          <p:nvPr/>
        </p:nvSpPr>
        <p:spPr>
          <a:xfrm>
            <a:off x="5171753" y="5300180"/>
            <a:ext cx="3726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Figure adaptation</a:t>
            </a:r>
            <a:r>
              <a:rPr lang="en-US" sz="800" baseline="30000" dirty="0">
                <a:solidFill>
                  <a:schemeClr val="bg1"/>
                </a:solidFill>
              </a:rPr>
              <a:t>20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77D1C3-117D-492B-B235-CBB6E8016955}"/>
              </a:ext>
            </a:extLst>
          </p:cNvPr>
          <p:cNvSpPr txBox="1"/>
          <p:nvPr/>
        </p:nvSpPr>
        <p:spPr>
          <a:xfrm>
            <a:off x="680542" y="4653784"/>
            <a:ext cx="228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LTC overtime increased 60% from 2015-2018</a:t>
            </a:r>
            <a:r>
              <a:rPr lang="en-US" sz="1400" baseline="30000" dirty="0"/>
              <a:t>7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6DE3F4-CE01-476E-970A-A629D8EAE670}"/>
              </a:ext>
            </a:extLst>
          </p:cNvPr>
          <p:cNvSpPr txBox="1"/>
          <p:nvPr/>
        </p:nvSpPr>
        <p:spPr>
          <a:xfrm>
            <a:off x="618131" y="1548488"/>
            <a:ext cx="2280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Expected to be a shortage of 151,000 direct care staff by 2030</a:t>
            </a:r>
            <a:r>
              <a:rPr lang="en-US" sz="1400" baseline="30000" dirty="0"/>
              <a:t>5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F499A5-3457-4A4E-BC61-58ECB7E2F047}"/>
              </a:ext>
            </a:extLst>
          </p:cNvPr>
          <p:cNvSpPr txBox="1"/>
          <p:nvPr/>
        </p:nvSpPr>
        <p:spPr>
          <a:xfrm>
            <a:off x="6327443" y="1311173"/>
            <a:ext cx="22803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LTC facilities average 9.2% absenteeism per week leading to missed care and poor resident outcomes</a:t>
            </a:r>
            <a:r>
              <a:rPr lang="en-US" sz="1400" baseline="30000" dirty="0"/>
              <a:t>6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6E355C-A170-4C7A-B2AF-CA364288AA11}"/>
              </a:ext>
            </a:extLst>
          </p:cNvPr>
          <p:cNvSpPr txBox="1"/>
          <p:nvPr/>
        </p:nvSpPr>
        <p:spPr>
          <a:xfrm>
            <a:off x="2632366" y="6253117"/>
            <a:ext cx="4987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i="1" baseline="30000" dirty="0">
                <a:solidFill>
                  <a:srgbClr val="1F497D"/>
                </a:solidFill>
                <a:latin typeface="Arial"/>
              </a:rPr>
              <a:t>5</a:t>
            </a:r>
            <a:r>
              <a:rPr lang="en-US" sz="700" i="1" dirty="0">
                <a:solidFill>
                  <a:srgbClr val="1F497D"/>
                </a:solidFill>
                <a:latin typeface="Arial"/>
              </a:rPr>
              <a:t>Salela 2017, </a:t>
            </a:r>
            <a:r>
              <a:rPr lang="en-US" sz="700" i="1" baseline="30000" dirty="0">
                <a:solidFill>
                  <a:srgbClr val="1F497D"/>
                </a:solidFill>
                <a:latin typeface="Arial"/>
              </a:rPr>
              <a:t>6</a:t>
            </a:r>
            <a:r>
              <a:rPr lang="en-US" sz="700" i="1" dirty="0">
                <a:solidFill>
                  <a:srgbClr val="1F497D"/>
                </a:solidFill>
                <a:latin typeface="Arial"/>
              </a:rPr>
              <a:t>Castle &amp; Ferguson-Rome, 2014; </a:t>
            </a:r>
            <a:r>
              <a:rPr lang="en-US" sz="700" i="1" baseline="30000" dirty="0">
                <a:solidFill>
                  <a:srgbClr val="1F497D"/>
                </a:solidFill>
                <a:latin typeface="Arial"/>
              </a:rPr>
              <a:t>7 </a:t>
            </a:r>
            <a:r>
              <a:rPr lang="en-US" sz="700" i="1" dirty="0">
                <a:solidFill>
                  <a:srgbClr val="1F497D"/>
                </a:solidFill>
                <a:latin typeface="Arial"/>
              </a:rPr>
              <a:t>Ross, 2018;  </a:t>
            </a:r>
            <a:r>
              <a:rPr lang="en-US" sz="700" i="1" baseline="30000" dirty="0">
                <a:solidFill>
                  <a:srgbClr val="1F497D"/>
                </a:solidFill>
                <a:latin typeface="Arial"/>
              </a:rPr>
              <a:t>8 </a:t>
            </a:r>
            <a:r>
              <a:rPr lang="en-US" sz="700" i="1" dirty="0">
                <a:solidFill>
                  <a:srgbClr val="1F497D"/>
                </a:solidFill>
                <a:latin typeface="Arial"/>
              </a:rPr>
              <a:t>White et al., 2020</a:t>
            </a:r>
            <a:endParaRPr kumimoji="0" lang="en-US" sz="700" b="0" i="1" u="none" strike="noStrike" kern="1200" cap="none" spc="0" normalizeH="0" baseline="3000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3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350F5B-B227-4941-8236-29F59B21F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063" y="698521"/>
            <a:ext cx="7833874" cy="515615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6DE11E-3B61-4D53-8B9A-91EC4A19C955}"/>
              </a:ext>
            </a:extLst>
          </p:cNvPr>
          <p:cNvSpPr txBox="1">
            <a:spLocks/>
          </p:cNvSpPr>
          <p:nvPr/>
        </p:nvSpPr>
        <p:spPr>
          <a:xfrm>
            <a:off x="931394" y="3740129"/>
            <a:ext cx="3031006" cy="2114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6032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C3565"/>
                </a:solidFill>
                <a:latin typeface="+mn-lt"/>
                <a:ea typeface="+mn-ea"/>
                <a:cs typeface="+mn-cs"/>
              </a:defRPr>
            </a:lvl1pPr>
            <a:lvl2pPr marL="557784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C3565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C3565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C3565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i="1" kern="1200">
                <a:solidFill>
                  <a:srgbClr val="0C35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marR="0" lvl="0" indent="-256032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Creates a culture of sustained excellence</a:t>
            </a:r>
          </a:p>
          <a:p>
            <a:pPr marL="256032" marR="0" lvl="0" indent="-256032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Strengthens interprofessional collaboration </a:t>
            </a:r>
          </a:p>
          <a:p>
            <a:pPr marL="256032" marR="0" lvl="0" indent="-256032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Safeguards workforce well-being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F0A1C2-CDDD-403F-BA27-4C9D08E6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2648"/>
            <a:ext cx="9220200" cy="849312"/>
          </a:xfrm>
        </p:spPr>
        <p:txBody>
          <a:bodyPr>
            <a:noAutofit/>
          </a:bodyPr>
          <a:lstStyle/>
          <a:p>
            <a:r>
              <a:rPr lang="en-US" sz="2000" dirty="0"/>
              <a:t>Pathway to Excellence Framework for Positive Practice Environments™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F41E84-51D8-4F2A-A144-15C70CE81C0F}"/>
              </a:ext>
            </a:extLst>
          </p:cNvPr>
          <p:cNvSpPr/>
          <p:nvPr/>
        </p:nvSpPr>
        <p:spPr>
          <a:xfrm>
            <a:off x="931394" y="1051960"/>
            <a:ext cx="2819400" cy="112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032" marR="0" lvl="0" indent="-256032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Empowers, engages, and gives  front-line staff a voice</a:t>
            </a:r>
          </a:p>
          <a:p>
            <a:pPr marL="256032" marR="0" lvl="0" indent="-256032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Fosters staff participation in improving outcomes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8A4BA2-8B2A-4F60-B4C5-467CC17E7F8D}"/>
              </a:ext>
            </a:extLst>
          </p:cNvPr>
          <p:cNvSpPr txBox="1"/>
          <p:nvPr/>
        </p:nvSpPr>
        <p:spPr>
          <a:xfrm>
            <a:off x="762000" y="5605985"/>
            <a:ext cx="5867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ANCC Pathway to Excellence® Framework for Positive Practice Environments.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©2020 American Nurses Credentialing Center.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5525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DFE7A-21A7-498F-B8B6-1EBDB4D4E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4436198"/>
          </a:xfrm>
          <a:prstGeom prst="rect">
            <a:avLst/>
          </a:prstGeom>
          <a:ln>
            <a:solidFill>
              <a:srgbClr val="084777"/>
            </a:solidFill>
          </a:ln>
        </p:spPr>
      </p:pic>
    </p:spTree>
    <p:extLst>
      <p:ext uri="{BB962C8B-B14F-4D97-AF65-F5344CB8AC3E}">
        <p14:creationId xmlns:p14="http://schemas.microsoft.com/office/powerpoint/2010/main" val="358122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C248-91B0-4570-BF7F-AC49CD8C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Pathway to Excellence in LTC can help…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A20B3-D530-40EA-87B4-B7A26BE36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1"/>
            <a:ext cx="8839200" cy="3810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Decrease RN Turnover</a:t>
            </a:r>
            <a:r>
              <a:rPr lang="en-US" sz="2000" i="1" baseline="50000" dirty="0">
                <a:solidFill>
                  <a:srgbClr val="376194"/>
                </a:solidFill>
              </a:rPr>
              <a:t> </a:t>
            </a:r>
            <a:endParaRPr lang="en-US" dirty="0"/>
          </a:p>
          <a:p>
            <a:r>
              <a:rPr lang="en-US" dirty="0"/>
              <a:t>Decrease RN Vacancy Rate</a:t>
            </a:r>
          </a:p>
          <a:p>
            <a:r>
              <a:rPr lang="en-US" dirty="0"/>
              <a:t>Increase RN Retention Rate</a:t>
            </a:r>
          </a:p>
          <a:p>
            <a:r>
              <a:rPr lang="en-US" dirty="0"/>
              <a:t>Decrease LPN Turnover</a:t>
            </a:r>
          </a:p>
          <a:p>
            <a:r>
              <a:rPr lang="en-US" dirty="0"/>
              <a:t>Decrease CNA Turnover</a:t>
            </a:r>
          </a:p>
          <a:p>
            <a:r>
              <a:rPr lang="en-US" dirty="0"/>
              <a:t>Decrease CNA Vacancy Rate</a:t>
            </a:r>
          </a:p>
          <a:p>
            <a:r>
              <a:rPr lang="en-US" dirty="0"/>
              <a:t>Increase CNA Retention Rate</a:t>
            </a:r>
          </a:p>
          <a:p>
            <a:r>
              <a:rPr lang="en-US" dirty="0"/>
              <a:t>Increase in Job Satisfaction</a:t>
            </a:r>
          </a:p>
          <a:p>
            <a:r>
              <a:rPr lang="en-US" dirty="0"/>
              <a:t>Increase in Resident Satisfaction</a:t>
            </a:r>
          </a:p>
          <a:p>
            <a:r>
              <a:rPr lang="en-US" dirty="0"/>
              <a:t>Better Resident Experience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000" dirty="0"/>
              <a:t>								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15AF1-BB6C-43D9-8D5A-0DFEE7C8A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524000"/>
            <a:ext cx="3833669" cy="2758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7852D3-9B57-4A2A-B66A-A922E3178B46}"/>
              </a:ext>
            </a:extLst>
          </p:cNvPr>
          <p:cNvSpPr txBox="1"/>
          <p:nvPr/>
        </p:nvSpPr>
        <p:spPr>
          <a:xfrm>
            <a:off x="8001000" y="4724400"/>
            <a:ext cx="9144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baseline="30000" dirty="0">
                <a:solidFill>
                  <a:srgbClr val="1F497D"/>
                </a:solidFill>
                <a:latin typeface="Arial"/>
              </a:rPr>
              <a:t>14</a:t>
            </a:r>
            <a:r>
              <a:rPr lang="en-US" sz="800" i="1" dirty="0">
                <a:solidFill>
                  <a:srgbClr val="1F497D"/>
                </a:solidFill>
                <a:latin typeface="Arial"/>
              </a:rPr>
              <a:t>ANA,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2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B7CD2CE-8650-43EB-AC59-EA2F46988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964228"/>
              </p:ext>
            </p:extLst>
          </p:nvPr>
        </p:nvGraphicFramePr>
        <p:xfrm>
          <a:off x="495300" y="228600"/>
          <a:ext cx="8153400" cy="572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79226786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387788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559691801"/>
                    </a:ext>
                  </a:extLst>
                </a:gridCol>
              </a:tblGrid>
              <a:tr h="313055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RETURNS ON INVESTMENT INCLUDE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70409"/>
                  </a:ext>
                </a:extLst>
              </a:tr>
              <a:tr h="79811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Nursing Staff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burnout, job dissatisfaction, and intent to leave</a:t>
                      </a:r>
                      <a:endParaRPr lang="en-US" sz="13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 lower with: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61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Better work environments</a:t>
                      </a:r>
                      <a:r>
                        <a:rPr kumimoji="0" lang="en-US" sz="12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3761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9,10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61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Higher engagement in shared governance</a:t>
                      </a:r>
                      <a:r>
                        <a:rPr kumimoji="0" lang="en-US" sz="12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3761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61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800918"/>
                  </a:ext>
                </a:extLst>
              </a:tr>
              <a:tr h="626109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nurse report of poor quality of care and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resident safety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 lower with: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Higher engagement in shared governance</a:t>
                      </a:r>
                      <a:r>
                        <a:rPr kumimoji="0" lang="en-US" sz="12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11166"/>
                  </a:ext>
                </a:extLst>
              </a:tr>
              <a:tr h="1841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Turnover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rgbClr val="376194"/>
                          </a:solidFill>
                        </a:rPr>
                        <a:t>10% reduction in turnover can save 3% of total annual operating costs</a:t>
                      </a:r>
                      <a:r>
                        <a:rPr lang="en-US" sz="1200" i="1" baseline="50000" dirty="0">
                          <a:solidFill>
                            <a:srgbClr val="376194"/>
                          </a:solidFill>
                        </a:rPr>
                        <a:t>12</a:t>
                      </a:r>
                      <a:endParaRPr kumimoji="0" 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846550"/>
                  </a:ext>
                </a:extLst>
              </a:tr>
              <a:tr h="914400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Resident</a:t>
                      </a:r>
                      <a:endParaRPr lang="en-US" sz="1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Resident experience</a:t>
                      </a:r>
                    </a:p>
                    <a:p>
                      <a:endParaRPr lang="en-US" sz="13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 better with: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nurse burnout and job dissatisfaction</a:t>
                      </a:r>
                      <a:r>
                        <a:rPr kumimoji="0" lang="en-US" sz="12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9,10</a:t>
                      </a:r>
                      <a:endParaRPr kumimoji="0" 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Better work environments</a:t>
                      </a:r>
                      <a:r>
                        <a:rPr kumimoji="0" lang="en-US" sz="12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Higher engagement in shared governance</a:t>
                      </a:r>
                      <a:r>
                        <a:rPr kumimoji="0" lang="en-US" sz="12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906485"/>
                  </a:ext>
                </a:extLst>
              </a:tr>
              <a:tr h="26869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Willingness to recommend care center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Higher engagement in shared governance</a:t>
                      </a:r>
                      <a:r>
                        <a:rPr kumimoji="0" lang="en-US" sz="12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Increase in word-of-mouth referrals after PTE designation</a:t>
                      </a:r>
                      <a:r>
                        <a:rPr kumimoji="0" lang="en-US" sz="1200" b="0" i="1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kumimoji="0" lang="en-US" sz="12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931686"/>
                  </a:ext>
                </a:extLst>
              </a:tr>
              <a:tr h="417406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Negative resident outcomes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Are lower with: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Better work environments</a:t>
                      </a:r>
                      <a:r>
                        <a:rPr kumimoji="0" lang="en-US" sz="12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Decreased rehospitalizations</a:t>
                      </a:r>
                      <a:r>
                        <a:rPr kumimoji="0" lang="en-US" sz="12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37619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kumimoji="0" lang="en-US" sz="12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986068"/>
                  </a:ext>
                </a:extLst>
              </a:tr>
              <a:tr h="4174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Satisfaction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Increases in resident satisfaction after implementation</a:t>
                      </a:r>
                      <a:r>
                        <a:rPr kumimoji="0" lang="en-US" sz="1200" b="0" i="1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kumimoji="0" 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76909"/>
                  </a:ext>
                </a:extLst>
              </a:tr>
              <a:tr h="6261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5-star 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 better with: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Higher engagement in shared governance</a:t>
                      </a:r>
                      <a:r>
                        <a:rPr kumimoji="0" lang="en-US" sz="1200" b="0" i="1" u="none" strike="noStrike" kern="1200" cap="none" spc="0" normalizeH="0" baseline="3000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US" sz="12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15063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CD3AD89-1E1D-48D6-B2CF-7E1F490DC569}"/>
              </a:ext>
            </a:extLst>
          </p:cNvPr>
          <p:cNvSpPr txBox="1"/>
          <p:nvPr/>
        </p:nvSpPr>
        <p:spPr>
          <a:xfrm>
            <a:off x="3581400" y="6019800"/>
            <a:ext cx="6096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700" i="1" baseline="30000" dirty="0">
                <a:solidFill>
                  <a:srgbClr val="1F497D"/>
                </a:solidFill>
                <a:latin typeface="Arial"/>
              </a:rPr>
              <a:t>9</a:t>
            </a:r>
            <a:r>
              <a:rPr lang="en-US" sz="700" i="1" dirty="0">
                <a:solidFill>
                  <a:srgbClr val="1F497D"/>
                </a:solidFill>
                <a:latin typeface="Arial"/>
              </a:rPr>
              <a:t>Aiken et al., 2012; </a:t>
            </a:r>
            <a:r>
              <a:rPr lang="en-US" sz="700" i="1" baseline="30000" dirty="0">
                <a:solidFill>
                  <a:srgbClr val="1F497D"/>
                </a:solidFill>
                <a:latin typeface="Arial"/>
              </a:rPr>
              <a:t>10</a:t>
            </a:r>
            <a:r>
              <a:rPr lang="en-US" sz="700" i="1" dirty="0">
                <a:solidFill>
                  <a:srgbClr val="1F497D"/>
                </a:solidFill>
                <a:latin typeface="Arial"/>
              </a:rPr>
              <a:t>McHugh et al., 2011; </a:t>
            </a:r>
            <a:r>
              <a:rPr lang="en-US" sz="700" i="1" baseline="30000" dirty="0">
                <a:solidFill>
                  <a:srgbClr val="1F497D"/>
                </a:solidFill>
                <a:latin typeface="Arial"/>
              </a:rPr>
              <a:t>11</a:t>
            </a:r>
            <a:r>
              <a:rPr lang="en-US" sz="700" i="1" dirty="0">
                <a:solidFill>
                  <a:srgbClr val="1F497D"/>
                </a:solidFill>
                <a:latin typeface="Arial"/>
              </a:rPr>
              <a:t>Kutney-Lee et al., 2016; </a:t>
            </a:r>
            <a:r>
              <a:rPr lang="en-US" sz="700" i="1" baseline="30000" dirty="0">
                <a:solidFill>
                  <a:srgbClr val="1F497D"/>
                </a:solidFill>
              </a:rPr>
              <a:t>12</a:t>
            </a:r>
            <a:r>
              <a:rPr lang="en-US" sz="700" i="1" dirty="0">
                <a:solidFill>
                  <a:srgbClr val="1F497D"/>
                </a:solidFill>
              </a:rPr>
              <a:t>Mukamel et al., 2009 ; </a:t>
            </a:r>
            <a:r>
              <a:rPr lang="en-US" sz="700" i="1" baseline="30000" dirty="0">
                <a:solidFill>
                  <a:srgbClr val="1F497D"/>
                </a:solidFill>
                <a:latin typeface="Arial"/>
              </a:rPr>
              <a:t>13</a:t>
            </a:r>
            <a:r>
              <a:rPr lang="en-US" sz="700" i="1" dirty="0">
                <a:solidFill>
                  <a:srgbClr val="1F497D"/>
                </a:solidFill>
                <a:latin typeface="Arial"/>
              </a:rPr>
              <a:t>Lake et al., 2019; </a:t>
            </a:r>
            <a:r>
              <a:rPr lang="en-US" sz="700" i="1" baseline="30000" dirty="0">
                <a:solidFill>
                  <a:srgbClr val="1F497D"/>
                </a:solidFill>
                <a:latin typeface="Arial"/>
              </a:rPr>
              <a:t>14</a:t>
            </a:r>
            <a:r>
              <a:rPr lang="en-US" sz="700" i="1" dirty="0">
                <a:solidFill>
                  <a:srgbClr val="1F497D"/>
                </a:solidFill>
                <a:latin typeface="Arial"/>
              </a:rPr>
              <a:t>ANA, 2020</a:t>
            </a:r>
          </a:p>
        </p:txBody>
      </p:sp>
    </p:spTree>
    <p:extLst>
      <p:ext uri="{BB962C8B-B14F-4D97-AF65-F5344CB8AC3E}">
        <p14:creationId xmlns:p14="http://schemas.microsoft.com/office/powerpoint/2010/main" val="412121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37B76-6064-4F54-B7B2-ACD1050672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00" y="-14287"/>
            <a:ext cx="9132600" cy="5944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DDE1AE-CD40-4189-B5E8-3AD623F86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How does our facility compare to the Pathway framework?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1597B-E88A-4441-AA1C-49FF2CC7A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156791"/>
            <a:ext cx="7924800" cy="254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03588"/>
      </p:ext>
    </p:extLst>
  </p:cSld>
  <p:clrMapOvr>
    <a:masterClrMapping/>
  </p:clrMapOvr>
</p:sld>
</file>

<file path=ppt/theme/theme1.xml><?xml version="1.0" encoding="utf-8"?>
<a:theme xmlns:a="http://schemas.openxmlformats.org/drawingml/2006/main" name="Pathw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athway.potx" id="{1DC8869D-7A74-F148-9576-0B4E9B02C869}" vid="{BF4DC5A8-6D2A-DF40-A306-EBC071641C18}"/>
    </a:ext>
  </a:extLst>
</a:theme>
</file>

<file path=ppt/theme/theme2.xml><?xml version="1.0" encoding="utf-8"?>
<a:theme xmlns:a="http://schemas.openxmlformats.org/drawingml/2006/main" name="1_Pathw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athway.potx" id="{1DC8869D-7A74-F148-9576-0B4E9B02C869}" vid="{BF4DC5A8-6D2A-DF40-A306-EBC071641C1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88FF8CA3DEFD45B836E1F39B99ACAF" ma:contentTypeVersion="13" ma:contentTypeDescription="Create a new document." ma:contentTypeScope="" ma:versionID="5353435d8e5a72c7a858afd4ebb8448c">
  <xsd:schema xmlns:xsd="http://www.w3.org/2001/XMLSchema" xmlns:xs="http://www.w3.org/2001/XMLSchema" xmlns:p="http://schemas.microsoft.com/office/2006/metadata/properties" xmlns:ns3="ec06828a-149c-4c17-8fd1-95fad568be1d" xmlns:ns4="c0b98f77-37fd-40ce-83e4-e1cba198a3eb" targetNamespace="http://schemas.microsoft.com/office/2006/metadata/properties" ma:root="true" ma:fieldsID="4f15de34360de511313d8cfe7d49c666" ns3:_="" ns4:_="">
    <xsd:import namespace="ec06828a-149c-4c17-8fd1-95fad568be1d"/>
    <xsd:import namespace="c0b98f77-37fd-40ce-83e4-e1cba198a3e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3:SharedWithDetails" minOccurs="0"/>
                <xsd:element ref="ns3:SharingHintHash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6828a-149c-4c17-8fd1-95fad568be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98f77-37fd-40ce-83e4-e1cba198a3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AA122D-05AA-469C-8844-D36228117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06828a-149c-4c17-8fd1-95fad568be1d"/>
    <ds:schemaRef ds:uri="c0b98f77-37fd-40ce-83e4-e1cba198a3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C411B9-3EE4-4BC5-8509-CE93424461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B8B1A-9DA7-46D1-AB08-07C72CBACE51}">
  <ds:schemaRefs>
    <ds:schemaRef ds:uri="c0b98f77-37fd-40ce-83e4-e1cba198a3eb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c06828a-149c-4c17-8fd1-95fad568be1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10874</TotalTime>
  <Words>2409</Words>
  <Application>Microsoft Office PowerPoint</Application>
  <PresentationFormat>On-screen Show (4:3)</PresentationFormat>
  <Paragraphs>422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Pathway</vt:lpstr>
      <vt:lpstr>1_Pathway</vt:lpstr>
      <vt:lpstr>PowerPoint Presentation</vt:lpstr>
      <vt:lpstr>Challenges of the Current Global Health Care Landscape</vt:lpstr>
      <vt:lpstr>Other Disturbing Facts </vt:lpstr>
      <vt:lpstr>Disturbing Trends in Long-term Care</vt:lpstr>
      <vt:lpstr>Pathway to Excellence Framework for Positive Practice Environments™</vt:lpstr>
      <vt:lpstr>PowerPoint Presentation</vt:lpstr>
      <vt:lpstr>How Pathway to Excellence in LTC can help… </vt:lpstr>
      <vt:lpstr>PowerPoint Presentation</vt:lpstr>
      <vt:lpstr>How does our facility compare to the Pathway framework?</vt:lpstr>
      <vt:lpstr>ROI: Cost Avoidance </vt:lpstr>
      <vt:lpstr>ROI: Cost Avoidance</vt:lpstr>
      <vt:lpstr>ROI: Cost Avoidance</vt:lpstr>
      <vt:lpstr>ROI: Cost Avoidance </vt:lpstr>
      <vt:lpstr>ROI: Cost Avoidance</vt:lpstr>
      <vt:lpstr>Our frontline is our bottom line!</vt:lpstr>
      <vt:lpstr>Is the Pathway framework Right Fit for our facility?</vt:lpstr>
      <vt:lpstr>PowerPoint Presentation</vt:lpstr>
      <vt:lpstr>Costs of Becoming a Pathway LTC Facility</vt:lpstr>
      <vt:lpstr>Discussion and  Questions</vt:lpstr>
      <vt:lpstr>References</vt:lpstr>
      <vt:lpstr>References, cont.</vt:lpstr>
      <vt:lpstr>References, cont.</vt:lpstr>
      <vt:lpstr>References, cont.</vt:lpstr>
      <vt:lpstr>Learn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Pabico</dc:creator>
  <cp:lastModifiedBy>Maricon Dans</cp:lastModifiedBy>
  <cp:revision>136</cp:revision>
  <dcterms:created xsi:type="dcterms:W3CDTF">2020-06-12T18:45:43Z</dcterms:created>
  <dcterms:modified xsi:type="dcterms:W3CDTF">2021-06-11T18:32:23Z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0x0101007C88FF8CA3DEFD45B836E1F39B99ACAF</vt:lpwstr>
  </property>
</Properties>
</file>