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57" r:id="rId3"/>
    <p:sldId id="267" r:id="rId4"/>
    <p:sldId id="271" r:id="rId5"/>
    <p:sldId id="261" r:id="rId6"/>
    <p:sldId id="270" r:id="rId7"/>
    <p:sldId id="272" r:id="rId8"/>
    <p:sldId id="259" r:id="rId9"/>
    <p:sldId id="27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la Weston" initials="MW" lastIdx="4" clrIdx="0"/>
  <p:cmAuthor id="1" name="Jeff Doucette" initials="JD" lastIdx="4"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169" autoAdjust="0"/>
  </p:normalViewPr>
  <p:slideViewPr>
    <p:cSldViewPr>
      <p:cViewPr varScale="1">
        <p:scale>
          <a:sx n="57" d="100"/>
          <a:sy n="57" d="100"/>
        </p:scale>
        <p:origin x="-2184" y="-77"/>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32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DB3750-E5DC-4C4A-BE67-4175BA7CAC7C}" type="datetimeFigureOut">
              <a:rPr lang="en-US" smtClean="0"/>
              <a:t>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8F0E96-E545-400D-AF7F-2CE2D3A85CC0}" type="slidenum">
              <a:rPr lang="en-US" smtClean="0"/>
              <a:t>‹#›</a:t>
            </a:fld>
            <a:endParaRPr lang="en-US"/>
          </a:p>
        </p:txBody>
      </p:sp>
    </p:spTree>
    <p:extLst>
      <p:ext uri="{BB962C8B-B14F-4D97-AF65-F5344CB8AC3E}">
        <p14:creationId xmlns:p14="http://schemas.microsoft.com/office/powerpoint/2010/main" val="1391607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F0E96-E545-400D-AF7F-2CE2D3A85CC0}" type="slidenum">
              <a:rPr lang="en-US" smtClean="0"/>
              <a:t>1</a:t>
            </a:fld>
            <a:endParaRPr lang="en-US"/>
          </a:p>
        </p:txBody>
      </p:sp>
    </p:spTree>
    <p:extLst>
      <p:ext uri="{BB962C8B-B14F-4D97-AF65-F5344CB8AC3E}">
        <p14:creationId xmlns:p14="http://schemas.microsoft.com/office/powerpoint/2010/main" val="4276341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50">
              <a:defRPr/>
            </a:pPr>
            <a:r>
              <a:rPr lang="en-US" dirty="0"/>
              <a:t>As you’ve seen in your practice, health is about more than what happens in a </a:t>
            </a:r>
            <a:r>
              <a:rPr lang="en-US" dirty="0" smtClean="0"/>
              <a:t>clinical</a:t>
            </a:r>
            <a:r>
              <a:rPr lang="en-US" baseline="0" dirty="0" smtClean="0"/>
              <a:t> setting. </a:t>
            </a:r>
            <a:r>
              <a:rPr lang="en-US" dirty="0" smtClean="0"/>
              <a:t>It’s </a:t>
            </a:r>
            <a:r>
              <a:rPr lang="en-US" dirty="0"/>
              <a:t>about clean air and water, safe places to live and play, affordable housing, healthy </a:t>
            </a:r>
            <a:r>
              <a:rPr lang="en-US" dirty="0" smtClean="0"/>
              <a:t>food</a:t>
            </a:r>
            <a:r>
              <a:rPr lang="en-US" baseline="0" dirty="0" smtClean="0"/>
              <a:t> and so much more.  </a:t>
            </a:r>
          </a:p>
          <a:p>
            <a:pPr defTabSz="448650">
              <a:defRPr/>
            </a:pPr>
            <a:endParaRPr lang="en-US" baseline="0" dirty="0" smtClean="0"/>
          </a:p>
          <a:p>
            <a:pPr defTabSz="448650">
              <a:defRPr/>
            </a:pPr>
            <a:r>
              <a:rPr lang="en-US" baseline="0" dirty="0" smtClean="0"/>
              <a:t>All of these factors are the social determinants of health. Looking at this, there are so many ways that nurses can influence health.  They represent opportunities outside of traditional healthcare settings where we can have an impact. </a:t>
            </a:r>
          </a:p>
        </p:txBody>
      </p:sp>
      <p:sp>
        <p:nvSpPr>
          <p:cNvPr id="4" name="Slide Number Placeholder 3"/>
          <p:cNvSpPr>
            <a:spLocks noGrp="1"/>
          </p:cNvSpPr>
          <p:nvPr>
            <p:ph type="sldNum" sz="quarter" idx="10"/>
          </p:nvPr>
        </p:nvSpPr>
        <p:spPr/>
        <p:txBody>
          <a:bodyPr/>
          <a:lstStyle/>
          <a:p>
            <a:fld id="{12DE9FDD-D40D-5344-A6B0-47E859038B84}" type="slidenum">
              <a:rPr lang="en-US" smtClean="0"/>
              <a:pPr/>
              <a:t>2</a:t>
            </a:fld>
            <a:endParaRPr lang="en-US"/>
          </a:p>
        </p:txBody>
      </p:sp>
    </p:spTree>
    <p:extLst>
      <p:ext uri="{BB962C8B-B14F-4D97-AF65-F5344CB8AC3E}">
        <p14:creationId xmlns:p14="http://schemas.microsoft.com/office/powerpoint/2010/main" val="1706448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369888"/>
            <a:ext cx="4586011" cy="3440112"/>
          </a:xfrm>
        </p:spPr>
      </p:sp>
      <p:sp>
        <p:nvSpPr>
          <p:cNvPr id="3" name="Notes Placeholder 2"/>
          <p:cNvSpPr>
            <a:spLocks noGrp="1"/>
          </p:cNvSpPr>
          <p:nvPr>
            <p:ph type="body" idx="1"/>
          </p:nvPr>
        </p:nvSpPr>
        <p:spPr>
          <a:xfrm>
            <a:off x="762000" y="3962400"/>
            <a:ext cx="5486400" cy="4114800"/>
          </a:xfrm>
        </p:spPr>
        <p:txBody>
          <a:bodyPr/>
          <a:lstStyle/>
          <a:p>
            <a:pPr marL="0" marR="0" indent="0" algn="l" defTabSz="914282" rtl="0" eaLnBrk="1" fontAlgn="auto" latinLnBrk="0" hangingPunct="1">
              <a:lnSpc>
                <a:spcPct val="100000"/>
              </a:lnSpc>
              <a:spcBef>
                <a:spcPts val="0"/>
              </a:spcBef>
              <a:spcAft>
                <a:spcPts val="0"/>
              </a:spcAft>
              <a:buClrTx/>
              <a:buSzTx/>
              <a:buFontTx/>
              <a:buNone/>
              <a:tabLst/>
              <a:defRPr/>
            </a:pPr>
            <a:r>
              <a:rPr lang="en-US" baseline="0" dirty="0" smtClean="0"/>
              <a:t>As Charlotte Huff said in </a:t>
            </a:r>
            <a:r>
              <a:rPr lang="en-US" i="1" baseline="0" dirty="0" smtClean="0"/>
              <a:t>Trustee, </a:t>
            </a:r>
            <a:r>
              <a:rPr lang="en-US" i="0" baseline="0" dirty="0" smtClean="0"/>
              <a:t>the</a:t>
            </a:r>
            <a:r>
              <a:rPr lang="en-US" i="1" baseline="0" dirty="0" smtClean="0"/>
              <a:t> </a:t>
            </a:r>
            <a:r>
              <a:rPr lang="en-US" i="0" baseline="0" dirty="0" smtClean="0"/>
              <a:t>leading publication for health care board members,  </a:t>
            </a:r>
            <a:r>
              <a:rPr lang="en-US" i="0" baseline="0" dirty="0" smtClean="0"/>
              <a:t>“Without a nurse trustee, boards lack an authority on the patient experience, quality and safety and the largest part of the hospital workforce.”</a:t>
            </a:r>
          </a:p>
          <a:p>
            <a:pPr defTabSz="914282">
              <a:defRPr/>
            </a:pPr>
            <a:endParaRPr lang="en-US" dirty="0" smtClean="0"/>
          </a:p>
          <a:p>
            <a:pPr defTabSz="914282">
              <a:defRPr/>
            </a:pPr>
            <a:r>
              <a:rPr lang="en-US" dirty="0" smtClean="0"/>
              <a:t>While</a:t>
            </a:r>
            <a:r>
              <a:rPr lang="en-US" baseline="0" dirty="0" smtClean="0"/>
              <a:t> Charlotte is referring specifically to hospital boards, I want to us now to think outside of the hospital. </a:t>
            </a:r>
            <a:r>
              <a:rPr lang="en-US" dirty="0" smtClean="0"/>
              <a:t>We’re here</a:t>
            </a:r>
            <a:r>
              <a:rPr lang="en-US" baseline="0" dirty="0" smtClean="0"/>
              <a:t> at work, so you may wonder why I say this.  It’s because I know we are nurses regardless of where we are.  </a:t>
            </a:r>
          </a:p>
          <a:p>
            <a:pPr defTabSz="914282">
              <a:defRPr/>
            </a:pPr>
            <a:endParaRPr lang="en-US" baseline="0" dirty="0" smtClean="0"/>
          </a:p>
          <a:p>
            <a:pPr defTabSz="914282">
              <a:defRPr/>
            </a:pPr>
            <a:r>
              <a:rPr lang="en-US" baseline="0" dirty="0" smtClean="0"/>
              <a:t>And it is with this in mind that I am sharing the work about nurses taking roles on boards of directors. </a:t>
            </a:r>
          </a:p>
          <a:p>
            <a:pPr defTabSz="914282">
              <a:defRPr/>
            </a:pPr>
            <a:endParaRPr lang="en-US" baseline="0" dirty="0" smtClean="0"/>
          </a:p>
          <a:p>
            <a:pPr defTabSz="914282">
              <a:defRPr/>
            </a:pPr>
            <a:r>
              <a:rPr lang="en-US" baseline="0" dirty="0" smtClean="0"/>
              <a:t>The board of directors can be both inside and outside of healthcare, from local community boards, to multi-billion dollar corporations. Regardless of the industry, a nurse can have an impact in any boardroom. </a:t>
            </a:r>
          </a:p>
          <a:p>
            <a:pPr defTabSz="914282">
              <a:defRPr/>
            </a:pPr>
            <a:endParaRPr lang="en-US" sz="1600" baseline="0" dirty="0" smtClean="0"/>
          </a:p>
          <a:p>
            <a:pPr defTabSz="914282">
              <a:defRPr/>
            </a:pPr>
            <a:endParaRPr lang="en-US" sz="1200" i="0" baseline="0" dirty="0" smtClean="0"/>
          </a:p>
          <a:p>
            <a:pPr defTabSz="914282">
              <a:defRPr/>
            </a:pPr>
            <a:endParaRPr lang="en-US" sz="1200" baseline="0" dirty="0" smtClean="0"/>
          </a:p>
        </p:txBody>
      </p:sp>
      <p:sp>
        <p:nvSpPr>
          <p:cNvPr id="4" name="Slide Number Placeholder 3"/>
          <p:cNvSpPr>
            <a:spLocks noGrp="1"/>
          </p:cNvSpPr>
          <p:nvPr>
            <p:ph type="sldNum" sz="quarter" idx="10"/>
          </p:nvPr>
        </p:nvSpPr>
        <p:spPr/>
        <p:txBody>
          <a:bodyPr/>
          <a:lstStyle/>
          <a:p>
            <a:fld id="{A91A2A1A-6428-4CFD-8BFE-30670F9E153D}" type="slidenum">
              <a:rPr lang="en-US" smtClean="0"/>
              <a:t>3</a:t>
            </a:fld>
            <a:endParaRPr lang="en-US"/>
          </a:p>
        </p:txBody>
      </p:sp>
    </p:spTree>
    <p:extLst>
      <p:ext uri="{BB962C8B-B14F-4D97-AF65-F5344CB8AC3E}">
        <p14:creationId xmlns:p14="http://schemas.microsoft.com/office/powerpoint/2010/main" val="729804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228600"/>
            <a:ext cx="4572000" cy="3429000"/>
          </a:xfrm>
        </p:spPr>
      </p:sp>
      <p:sp>
        <p:nvSpPr>
          <p:cNvPr id="3" name="Notes Placeholder 2"/>
          <p:cNvSpPr>
            <a:spLocks noGrp="1"/>
          </p:cNvSpPr>
          <p:nvPr>
            <p:ph type="body" idx="1"/>
          </p:nvPr>
        </p:nvSpPr>
        <p:spPr>
          <a:xfrm>
            <a:off x="381000" y="3810000"/>
            <a:ext cx="6248400" cy="4114800"/>
          </a:xfrm>
        </p:spPr>
        <p:txBody>
          <a:bodyPr/>
          <a:lstStyle/>
          <a:p>
            <a:pPr defTabSz="914282">
              <a:defRPr/>
            </a:pPr>
            <a:r>
              <a:rPr lang="en-US" sz="1050" b="0" i="0" kern="1200" baseline="0" dirty="0" smtClean="0">
                <a:solidFill>
                  <a:schemeClr val="tx1"/>
                </a:solidFill>
                <a:effectLst/>
              </a:rPr>
              <a:t>I think everyone here agrees that nurses serving on boards is fundamentally a good thing.  But before we dive into all that we as nurses have to offer, I want us to think about why.</a:t>
            </a:r>
          </a:p>
          <a:p>
            <a:pPr defTabSz="914282">
              <a:defRPr/>
            </a:pPr>
            <a:endParaRPr lang="en-US" sz="1050" b="0" i="0" kern="1200" baseline="0" dirty="0" smtClean="0">
              <a:solidFill>
                <a:schemeClr val="tx1"/>
              </a:solidFill>
              <a:effectLst/>
            </a:endParaRPr>
          </a:p>
          <a:p>
            <a:pPr marL="0" marR="0" indent="0" algn="l" defTabSz="914282" rtl="0" eaLnBrk="1" fontAlgn="auto" latinLnBrk="0" hangingPunct="1">
              <a:lnSpc>
                <a:spcPct val="100000"/>
              </a:lnSpc>
              <a:spcBef>
                <a:spcPts val="0"/>
              </a:spcBef>
              <a:spcAft>
                <a:spcPts val="0"/>
              </a:spcAft>
              <a:buClrTx/>
              <a:buSzTx/>
              <a:buFontTx/>
              <a:buNone/>
              <a:tabLst/>
              <a:defRPr/>
            </a:pPr>
            <a:r>
              <a:rPr lang="en-US" sz="1050" baseline="0" dirty="0" smtClean="0"/>
              <a:t>There is a national movement underway which is built on the Institute of Medicine’s 2010 </a:t>
            </a:r>
            <a:r>
              <a:rPr lang="en-US" sz="1050" dirty="0" smtClean="0"/>
              <a:t>landmark report on the Future of Nursing</a:t>
            </a:r>
            <a:r>
              <a:rPr lang="en-US" sz="1050" baseline="0" dirty="0" smtClean="0"/>
              <a:t> which included a recommendation for </a:t>
            </a:r>
            <a:r>
              <a:rPr lang="en-US" sz="1050" b="0" i="0" kern="1200" dirty="0" smtClean="0">
                <a:solidFill>
                  <a:schemeClr val="tx1"/>
                </a:solidFill>
                <a:effectLst/>
              </a:rPr>
              <a:t>increasing the number of nurses in leadership roles.</a:t>
            </a:r>
            <a:r>
              <a:rPr lang="en-US" sz="1050" b="0" i="0" kern="1200" baseline="0" dirty="0" smtClean="0">
                <a:solidFill>
                  <a:schemeClr val="tx1"/>
                </a:solidFill>
                <a:effectLst/>
              </a:rPr>
              <a:t>  And this call for leadership includes serving on boards, commissions and task forces. </a:t>
            </a:r>
            <a:r>
              <a:rPr lang="en-US" sz="1050" b="0" i="0" kern="1200" dirty="0" smtClean="0">
                <a:solidFill>
                  <a:schemeClr val="tx1"/>
                </a:solidFill>
                <a:effectLst/>
              </a:rPr>
              <a:t> </a:t>
            </a:r>
          </a:p>
          <a:p>
            <a:pPr marL="0" marR="0" indent="0" algn="l" defTabSz="914282" rtl="0" eaLnBrk="1" fontAlgn="auto" latinLnBrk="0" hangingPunct="1">
              <a:lnSpc>
                <a:spcPct val="100000"/>
              </a:lnSpc>
              <a:spcBef>
                <a:spcPts val="0"/>
              </a:spcBef>
              <a:spcAft>
                <a:spcPts val="0"/>
              </a:spcAft>
              <a:buClrTx/>
              <a:buSzTx/>
              <a:buFontTx/>
              <a:buNone/>
              <a:tabLst/>
              <a:defRPr/>
            </a:pPr>
            <a:endParaRPr lang="en-US" sz="1050" b="0" i="0" kern="1200" dirty="0" smtClean="0">
              <a:solidFill>
                <a:schemeClr val="tx1"/>
              </a:solidFill>
              <a:effectLst/>
            </a:endParaRPr>
          </a:p>
          <a:p>
            <a:pPr marL="0" marR="0" indent="0" algn="l" defTabSz="914282" rtl="0" eaLnBrk="1" fontAlgn="auto" latinLnBrk="0" hangingPunct="1">
              <a:lnSpc>
                <a:spcPct val="100000"/>
              </a:lnSpc>
              <a:spcBef>
                <a:spcPts val="0"/>
              </a:spcBef>
              <a:spcAft>
                <a:spcPts val="0"/>
              </a:spcAft>
              <a:buClrTx/>
              <a:buSzTx/>
              <a:buFontTx/>
              <a:buNone/>
              <a:tabLst/>
              <a:defRPr/>
            </a:pPr>
            <a:r>
              <a:rPr lang="en-US" sz="1050" dirty="0" smtClean="0"/>
              <a:t>As</a:t>
            </a:r>
            <a:r>
              <a:rPr lang="en-US" sz="1050" baseline="0" dirty="0" smtClean="0"/>
              <a:t> part of the report, it sates </a:t>
            </a:r>
            <a:r>
              <a:rPr lang="en-US" sz="1050" dirty="0" smtClean="0"/>
              <a:t>“Yet their history as a profession dominated by females can make it easier for policy makers, other health professionals, and the public to view nurses as ‘</a:t>
            </a:r>
            <a:r>
              <a:rPr lang="en-US" sz="1050" b="1" dirty="0" smtClean="0"/>
              <a:t>functional doers’</a:t>
            </a:r>
            <a:r>
              <a:rPr lang="en-US" sz="1050" dirty="0" smtClean="0"/>
              <a:t>—those who carry out the instructions of others—rather than ‘</a:t>
            </a:r>
            <a:r>
              <a:rPr lang="en-US" sz="1050" b="1" dirty="0" smtClean="0"/>
              <a:t>thoughtful strategists</a:t>
            </a:r>
            <a:r>
              <a:rPr lang="en-US" sz="1050" b="0" dirty="0" smtClean="0"/>
              <a:t>’</a:t>
            </a:r>
            <a:r>
              <a:rPr lang="en-US" sz="1050" dirty="0" smtClean="0"/>
              <a:t>—those who are informed decision makers and whose independent actions are based on education, evidence, and experience.”</a:t>
            </a:r>
          </a:p>
          <a:p>
            <a:pPr marL="0" marR="0" indent="0" algn="l" defTabSz="914282" rtl="0" eaLnBrk="1" fontAlgn="auto" latinLnBrk="0" hangingPunct="1">
              <a:lnSpc>
                <a:spcPct val="100000"/>
              </a:lnSpc>
              <a:spcBef>
                <a:spcPts val="0"/>
              </a:spcBef>
              <a:spcAft>
                <a:spcPts val="0"/>
              </a:spcAft>
              <a:buClrTx/>
              <a:buSzTx/>
              <a:buFontTx/>
              <a:buNone/>
              <a:tabLst/>
              <a:defRPr/>
            </a:pPr>
            <a:endParaRPr lang="en-US" sz="1050" dirty="0" smtClean="0"/>
          </a:p>
          <a:p>
            <a:pPr marL="0" marR="0" indent="0" algn="l" defTabSz="914282" rtl="0" eaLnBrk="1" fontAlgn="auto" latinLnBrk="0" hangingPunct="1">
              <a:lnSpc>
                <a:spcPct val="100000"/>
              </a:lnSpc>
              <a:spcBef>
                <a:spcPts val="0"/>
              </a:spcBef>
              <a:spcAft>
                <a:spcPts val="0"/>
              </a:spcAft>
              <a:buClrTx/>
              <a:buSzTx/>
              <a:buFontTx/>
              <a:buNone/>
              <a:tabLst/>
              <a:defRPr/>
            </a:pPr>
            <a:r>
              <a:rPr lang="en-US" sz="1050" dirty="0" smtClean="0"/>
              <a:t>We can</a:t>
            </a:r>
            <a:r>
              <a:rPr lang="en-US" sz="1050" baseline="0" dirty="0" smtClean="0"/>
              <a:t> change this!</a:t>
            </a:r>
            <a:endParaRPr lang="en-US" sz="1050" dirty="0" smtClean="0"/>
          </a:p>
          <a:p>
            <a:pPr defTabSz="914282">
              <a:defRPr/>
            </a:pPr>
            <a:endParaRPr lang="en-US" sz="1050" b="0" i="0" kern="1200" baseline="0" dirty="0" smtClean="0">
              <a:solidFill>
                <a:schemeClr val="tx1"/>
              </a:solidFill>
              <a:effectLst/>
            </a:endParaRPr>
          </a:p>
          <a:p>
            <a:pPr defTabSz="914282">
              <a:defRPr/>
            </a:pPr>
            <a:r>
              <a:rPr lang="en-US" sz="1050" b="0" i="0" kern="1200" baseline="0" dirty="0" smtClean="0">
                <a:solidFill>
                  <a:schemeClr val="tx1"/>
                </a:solidFill>
                <a:effectLst/>
              </a:rPr>
              <a:t>This effort is driven by each of us, the 3.8 million RNs around the country.  As I’ve already said, we make up the largest proportion of the healthcare work force. And we have skills and a unique perspective that we can bring to the boardroom. </a:t>
            </a:r>
          </a:p>
          <a:p>
            <a:pPr defTabSz="914282">
              <a:defRPr/>
            </a:pPr>
            <a:endParaRPr lang="en-US" sz="1050" b="0" i="0" kern="1200" baseline="0" dirty="0" smtClean="0">
              <a:solidFill>
                <a:schemeClr val="tx1"/>
              </a:solidFill>
              <a:effectLst/>
            </a:endParaRPr>
          </a:p>
          <a:p>
            <a:pPr defTabSz="914282">
              <a:defRPr/>
            </a:pPr>
            <a:r>
              <a:rPr lang="en-US" sz="1050" b="0" i="0" kern="1200" baseline="0" dirty="0" smtClean="0">
                <a:solidFill>
                  <a:schemeClr val="tx1"/>
                </a:solidFill>
                <a:effectLst/>
              </a:rPr>
              <a:t>Right now we don’t actually know how many nurses are serving on board across the country.  We know that according to American Hospital Association’s National Health Care Governance Survey, only 5% of total board seats of </a:t>
            </a:r>
            <a:r>
              <a:rPr lang="en-US" sz="1050" b="0" i="1" kern="1200" baseline="0" dirty="0" smtClean="0">
                <a:solidFill>
                  <a:schemeClr val="tx1"/>
                </a:solidFill>
                <a:effectLst/>
              </a:rPr>
              <a:t>hospitals</a:t>
            </a:r>
            <a:r>
              <a:rPr lang="en-US" sz="1050" b="0" i="0" kern="1200" baseline="0" dirty="0" smtClean="0">
                <a:solidFill>
                  <a:schemeClr val="tx1"/>
                </a:solidFill>
                <a:effectLst/>
              </a:rPr>
              <a:t> are held by nurses. By comparison, physicians make up 20%.  T</a:t>
            </a:r>
          </a:p>
          <a:p>
            <a:pPr defTabSz="914282">
              <a:defRPr/>
            </a:pPr>
            <a:endParaRPr lang="en-US" sz="1050" b="0" i="0" kern="1200" baseline="0" dirty="0" smtClean="0">
              <a:solidFill>
                <a:schemeClr val="tx1"/>
              </a:solidFill>
              <a:effectLst/>
            </a:endParaRPr>
          </a:p>
          <a:p>
            <a:pPr defTabSz="914282">
              <a:defRPr/>
            </a:pPr>
            <a:r>
              <a:rPr lang="en-US" sz="1050" b="0" i="0" kern="1200" baseline="0" dirty="0" smtClean="0">
                <a:solidFill>
                  <a:schemeClr val="tx1"/>
                </a:solidFill>
                <a:effectLst/>
              </a:rPr>
              <a:t>Despite this huge underrepresentation, we know there is interest and opportunity.  Hospital boards are just one small segment of the leadership opportunities nationwide. For example, there are over 1.5 million non-profit organizations.  </a:t>
            </a:r>
          </a:p>
          <a:p>
            <a:pPr defTabSz="914282">
              <a:defRPr/>
            </a:pPr>
            <a:endParaRPr lang="en-US" sz="1050" b="0" i="0" kern="1200" baseline="0" dirty="0" smtClean="0">
              <a:solidFill>
                <a:schemeClr val="tx1"/>
              </a:solidFill>
              <a:effectLst/>
            </a:endParaRPr>
          </a:p>
          <a:p>
            <a:pPr defTabSz="914282">
              <a:defRPr/>
            </a:pPr>
            <a:r>
              <a:rPr lang="en-US" sz="1050" b="0" i="0" kern="1200" baseline="0" dirty="0" smtClean="0">
                <a:solidFill>
                  <a:schemeClr val="tx1"/>
                </a:solidFill>
                <a:effectLst/>
              </a:rPr>
              <a:t>There are over 6,000 nurses who have stepped up through the Nurses on Boards Coalition and indicated their interest in serving on a board.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b="0" i="0" kern="120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b="0" i="0" kern="1200" dirty="0" smtClean="0">
                <a:solidFill>
                  <a:schemeClr val="tx1"/>
                </a:solidFill>
                <a:effectLst/>
              </a:rPr>
              <a:t>And</a:t>
            </a:r>
            <a:r>
              <a:rPr lang="en-US" sz="1050" b="0" i="0" kern="1200" baseline="0" dirty="0" smtClean="0">
                <a:solidFill>
                  <a:schemeClr val="tx1"/>
                </a:solidFill>
                <a:effectLst/>
              </a:rPr>
              <a:t> w</a:t>
            </a:r>
            <a:r>
              <a:rPr lang="en-US" sz="1050" b="0" i="0" kern="1200" dirty="0" smtClean="0">
                <a:solidFill>
                  <a:schemeClr val="tx1"/>
                </a:solidFill>
                <a:effectLst/>
              </a:rPr>
              <a:t>e have</a:t>
            </a:r>
            <a:r>
              <a:rPr lang="en-US" sz="1050" b="0" i="0" kern="1200" baseline="0" dirty="0" smtClean="0">
                <a:solidFill>
                  <a:schemeClr val="tx1"/>
                </a:solidFill>
                <a:effectLst/>
              </a:rPr>
              <a:t> the opportunity to bring this work here, and I am calling on each of us, to think about the role you can play.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kern="1200" baseline="0" dirty="0" smtClean="0">
              <a:solidFill>
                <a:schemeClr val="tx1"/>
              </a:solidFill>
              <a:effectLst/>
            </a:endParaRPr>
          </a:p>
          <a:p>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618F0E96-E545-400D-AF7F-2CE2D3A85CC0}" type="slidenum">
              <a:rPr lang="en-US" smtClean="0"/>
              <a:t>4</a:t>
            </a:fld>
            <a:endParaRPr lang="en-US"/>
          </a:p>
        </p:txBody>
      </p:sp>
    </p:spTree>
    <p:extLst>
      <p:ext uri="{BB962C8B-B14F-4D97-AF65-F5344CB8AC3E}">
        <p14:creationId xmlns:p14="http://schemas.microsoft.com/office/powerpoint/2010/main" val="2666146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1524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3886200"/>
            <a:ext cx="5486400" cy="4876800"/>
          </a:xfrm>
          <a:prstGeom prst="rect">
            <a:avLst/>
          </a:prstGeom>
        </p:spPr>
        <p:txBody>
          <a:bodyPr/>
          <a:lstStyle/>
          <a:p>
            <a:r>
              <a:rPr lang="en-US" dirty="0" smtClean="0"/>
              <a:t>When</a:t>
            </a:r>
            <a:r>
              <a:rPr lang="en-US" baseline="0" dirty="0" smtClean="0"/>
              <a:t> I think of the skills that our nurses have here, I know this list barely begins to cover it.  </a:t>
            </a:r>
            <a:endParaRPr lang="en-US" dirty="0" smtClean="0"/>
          </a:p>
          <a:p>
            <a:endParaRPr lang="en-US" dirty="0" smtClean="0"/>
          </a:p>
          <a:p>
            <a:pPr defTabSz="470123">
              <a:defRPr/>
            </a:pPr>
            <a:r>
              <a:rPr lang="en-US" baseline="0" dirty="0" smtClean="0"/>
              <a:t>ALSO – this list doesn’t include honesty, which for the 16th consecutive years, nurses were named the most honest and ethical profession in America in a Gallup poll. </a:t>
            </a:r>
          </a:p>
          <a:p>
            <a:pPr defTabSz="470123">
              <a:defRPr/>
            </a:pPr>
            <a:endParaRPr lang="en-US" baseline="0" dirty="0" smtClean="0"/>
          </a:p>
          <a:p>
            <a:pPr defTabSz="470123">
              <a:defRPr/>
            </a:pPr>
            <a:r>
              <a:rPr lang="en-US" baseline="0" dirty="0" smtClean="0"/>
              <a:t>With all of this in mind, I am encouraging our entire nursing staff to think about how board service could fit in your development as a nurse and a leader.</a:t>
            </a:r>
          </a:p>
          <a:p>
            <a:pPr defTabSz="470123">
              <a:defRPr/>
            </a:pPr>
            <a:endParaRPr lang="en-US" baseline="0" dirty="0" smtClean="0"/>
          </a:p>
          <a:p>
            <a:pPr defTabSz="470123">
              <a:defRPr/>
            </a:pPr>
            <a:r>
              <a:rPr lang="en-US" baseline="0" dirty="0" smtClean="0"/>
              <a:t>How many nurses here currently serve, or have served, on a board? The PTA board, local non-profit, community board?  Whether or not you thought consciously about it, I bet you brought your nursing experience to the table. </a:t>
            </a:r>
          </a:p>
          <a:p>
            <a:pPr defTabSz="470123">
              <a:defRPr/>
            </a:pPr>
            <a:endParaRPr lang="en-US" baseline="0" dirty="0" smtClean="0"/>
          </a:p>
          <a:p>
            <a:pPr defTabSz="470123">
              <a:defRPr/>
            </a:pPr>
            <a:r>
              <a:rPr lang="en-US" baseline="0" dirty="0" smtClean="0"/>
              <a:t>[</a:t>
            </a:r>
            <a:r>
              <a:rPr lang="en-US" i="1" baseline="0" dirty="0" smtClean="0"/>
              <a:t>insert personal story if applicable</a:t>
            </a:r>
            <a:r>
              <a:rPr lang="en-US" i="0" baseline="0" dirty="0" smtClean="0"/>
              <a:t>]</a:t>
            </a:r>
          </a:p>
          <a:p>
            <a:pPr defTabSz="470123">
              <a:defRPr/>
            </a:pPr>
            <a:endParaRPr lang="en-US" i="0" baseline="0" dirty="0" smtClean="0"/>
          </a:p>
          <a:p>
            <a:pPr defTabSz="470123">
              <a:defRPr/>
            </a:pPr>
            <a:r>
              <a:rPr lang="en-US" i="0" baseline="0" dirty="0" smtClean="0"/>
              <a:t>Now just imagine the impact our nursing staff could have if we </a:t>
            </a:r>
            <a:r>
              <a:rPr lang="en-US" i="1" baseline="0" dirty="0" smtClean="0"/>
              <a:t>all</a:t>
            </a:r>
            <a:r>
              <a:rPr lang="en-US" i="0" baseline="0" dirty="0" smtClean="0"/>
              <a:t> served on a board in our community?</a:t>
            </a:r>
            <a:endParaRPr lang="en-US" baseline="0" dirty="0" smtClean="0"/>
          </a:p>
          <a:p>
            <a:endParaRPr lang="en-US" dirty="0"/>
          </a:p>
        </p:txBody>
      </p:sp>
    </p:spTree>
    <p:extLst>
      <p:ext uri="{BB962C8B-B14F-4D97-AF65-F5344CB8AC3E}">
        <p14:creationId xmlns:p14="http://schemas.microsoft.com/office/powerpoint/2010/main" val="1825206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249238"/>
            <a:ext cx="4598988" cy="3450449"/>
          </a:xfrm>
        </p:spPr>
      </p:sp>
      <p:sp>
        <p:nvSpPr>
          <p:cNvPr id="3" name="Notes Placeholder 2"/>
          <p:cNvSpPr>
            <a:spLocks noGrp="1"/>
          </p:cNvSpPr>
          <p:nvPr>
            <p:ph type="body" idx="1"/>
          </p:nvPr>
        </p:nvSpPr>
        <p:spPr>
          <a:xfrm>
            <a:off x="457200" y="4038600"/>
            <a:ext cx="5943600" cy="5000064"/>
          </a:xfrm>
        </p:spPr>
        <p:txBody>
          <a:bodyPr/>
          <a:lstStyle/>
          <a:p>
            <a:r>
              <a:rPr lang="en-US" dirty="0" smtClean="0"/>
              <a:t>I just outlined what YOU can do for a board. </a:t>
            </a:r>
            <a:r>
              <a:rPr lang="en-US" b="1" dirty="0" smtClean="0"/>
              <a:t>But it’s a two-way street. </a:t>
            </a:r>
          </a:p>
          <a:p>
            <a:endParaRPr lang="en-US" dirty="0" smtClean="0"/>
          </a:p>
          <a:p>
            <a:r>
              <a:rPr lang="en-US" dirty="0" smtClean="0"/>
              <a:t>What can board service can do for YOU.</a:t>
            </a:r>
          </a:p>
          <a:p>
            <a:endParaRPr lang="en-US" dirty="0" smtClean="0"/>
          </a:p>
          <a:p>
            <a:r>
              <a:rPr lang="en-US" dirty="0" smtClean="0"/>
              <a:t>First and foremost, you will LEARN.</a:t>
            </a:r>
          </a:p>
          <a:p>
            <a:endParaRPr lang="en-US" dirty="0" smtClean="0"/>
          </a:p>
          <a:p>
            <a:r>
              <a:rPr lang="en-US" dirty="0" smtClean="0"/>
              <a:t>You will have opportunities to observe how others lead, well and poorly.  You will have a chance to move beyond your current environment.</a:t>
            </a:r>
          </a:p>
          <a:p>
            <a:endParaRPr lang="en-US" dirty="0" smtClean="0"/>
          </a:p>
          <a:p>
            <a:r>
              <a:rPr lang="en-US" dirty="0" smtClean="0"/>
              <a:t>You will  get to practice leadership.</a:t>
            </a:r>
          </a:p>
          <a:p>
            <a:endParaRPr lang="en-US" dirty="0" smtClean="0"/>
          </a:p>
          <a:p>
            <a:r>
              <a:rPr lang="en-US" dirty="0" smtClean="0"/>
              <a:t>You CAN lead change</a:t>
            </a:r>
            <a:r>
              <a:rPr lang="en-US" baseline="0" dirty="0" smtClean="0"/>
              <a:t> w</a:t>
            </a:r>
            <a:r>
              <a:rPr lang="en-US" dirty="0" smtClean="0"/>
              <a:t>hen you are volunteer leader.  </a:t>
            </a:r>
          </a:p>
          <a:p>
            <a:endParaRPr lang="en-US" dirty="0" smtClean="0"/>
          </a:p>
          <a:p>
            <a:r>
              <a:rPr lang="en-US" dirty="0" smtClean="0"/>
              <a:t>You will expand the public’s understanding of RNs and APRNs’ expertise.  You – yourself – will elevate the image of nursing.  </a:t>
            </a:r>
          </a:p>
          <a:p>
            <a:endParaRPr lang="en-US" dirty="0" smtClean="0"/>
          </a:p>
          <a:p>
            <a:r>
              <a:rPr lang="en-US" dirty="0" smtClean="0"/>
              <a:t>You could even get paid – for profit boards pay their board members.    IF you are either a content expert and/or have run a successful business  you might be a great candidate.</a:t>
            </a:r>
            <a:r>
              <a:rPr lang="en-US" baseline="0" dirty="0" smtClean="0"/>
              <a:t>  </a:t>
            </a:r>
            <a:r>
              <a:rPr lang="en-US" dirty="0" smtClean="0"/>
              <a:t>It wont be your first board.  But the 1</a:t>
            </a:r>
            <a:r>
              <a:rPr lang="en-US" baseline="30000" dirty="0" smtClean="0"/>
              <a:t>st</a:t>
            </a:r>
            <a:r>
              <a:rPr lang="en-US" dirty="0" smtClean="0"/>
              <a:t> leads to the 2</a:t>
            </a:r>
            <a:r>
              <a:rPr lang="en-US" baseline="30000" dirty="0" smtClean="0"/>
              <a:t>nd</a:t>
            </a:r>
            <a:r>
              <a:rPr lang="en-US" dirty="0" smtClean="0"/>
              <a:t>.  You get ready by doing.  </a:t>
            </a:r>
          </a:p>
          <a:p>
            <a:endParaRPr lang="en-US" dirty="0" smtClean="0"/>
          </a:p>
          <a:p>
            <a:r>
              <a:rPr lang="en-US" dirty="0" smtClean="0"/>
              <a:t>And did you know</a:t>
            </a:r>
            <a:r>
              <a:rPr lang="en-US" baseline="0" dirty="0" smtClean="0"/>
              <a:t> that your board service can even help you fulfil requirements from your certifications and renewals?  Also, it can be reported during our hospital’s </a:t>
            </a:r>
            <a:r>
              <a:rPr lang="en-US" baseline="0" dirty="0" err="1" smtClean="0"/>
              <a:t>redesignation</a:t>
            </a:r>
            <a:r>
              <a:rPr lang="en-US" baseline="0" dirty="0" smtClean="0"/>
              <a:t> process to meet key standards.  </a:t>
            </a:r>
            <a:endParaRPr lang="en-US" dirty="0" smtClean="0"/>
          </a:p>
          <a:p>
            <a:pPr marL="457167" lvl="1"/>
            <a:endParaRPr lang="en-US" dirty="0"/>
          </a:p>
        </p:txBody>
      </p:sp>
      <p:sp>
        <p:nvSpPr>
          <p:cNvPr id="4" name="Slide Number Placeholder 3"/>
          <p:cNvSpPr>
            <a:spLocks noGrp="1"/>
          </p:cNvSpPr>
          <p:nvPr>
            <p:ph type="sldNum" sz="quarter" idx="10"/>
          </p:nvPr>
        </p:nvSpPr>
        <p:spPr/>
        <p:txBody>
          <a:bodyPr/>
          <a:lstStyle/>
          <a:p>
            <a:fld id="{A91A2A1A-6428-4CFD-8BFE-30670F9E153D}" type="slidenum">
              <a:rPr lang="en-US" smtClean="0"/>
              <a:t>6</a:t>
            </a:fld>
            <a:endParaRPr lang="en-US"/>
          </a:p>
        </p:txBody>
      </p:sp>
    </p:spTree>
    <p:extLst>
      <p:ext uri="{BB962C8B-B14F-4D97-AF65-F5344CB8AC3E}">
        <p14:creationId xmlns:p14="http://schemas.microsoft.com/office/powerpoint/2010/main" val="1002078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Us</a:t>
            </a:r>
            <a:r>
              <a:rPr lang="en-US" i="1" baseline="0" dirty="0" smtClean="0"/>
              <a:t>e this slide to talk specifically about how this work can align within your organization. </a:t>
            </a:r>
          </a:p>
          <a:p>
            <a:endParaRPr lang="en-US" i="1" baseline="0" dirty="0" smtClean="0"/>
          </a:p>
          <a:p>
            <a:r>
              <a:rPr lang="en-US" i="1" baseline="0" dirty="0" smtClean="0"/>
              <a:t>This can include how the work aligns with your organization’s values, existing programs.  Mention any personal stories of the nurses on your staff etc. </a:t>
            </a:r>
          </a:p>
          <a:p>
            <a:endParaRPr lang="en-US" i="1" baseline="0" dirty="0" smtClean="0"/>
          </a:p>
          <a:p>
            <a:r>
              <a:rPr lang="en-US" i="1" baseline="0" dirty="0" smtClean="0"/>
              <a:t>Make this your own. </a:t>
            </a:r>
            <a:endParaRPr lang="en-US" i="1" dirty="0"/>
          </a:p>
        </p:txBody>
      </p:sp>
      <p:sp>
        <p:nvSpPr>
          <p:cNvPr id="4" name="Slide Number Placeholder 3"/>
          <p:cNvSpPr>
            <a:spLocks noGrp="1"/>
          </p:cNvSpPr>
          <p:nvPr>
            <p:ph type="sldNum" sz="quarter" idx="10"/>
          </p:nvPr>
        </p:nvSpPr>
        <p:spPr/>
        <p:txBody>
          <a:bodyPr/>
          <a:lstStyle/>
          <a:p>
            <a:fld id="{618F0E96-E545-400D-AF7F-2CE2D3A85CC0}" type="slidenum">
              <a:rPr lang="en-US" smtClean="0"/>
              <a:t>7</a:t>
            </a:fld>
            <a:endParaRPr lang="en-US"/>
          </a:p>
        </p:txBody>
      </p:sp>
    </p:spTree>
    <p:extLst>
      <p:ext uri="{BB962C8B-B14F-4D97-AF65-F5344CB8AC3E}">
        <p14:creationId xmlns:p14="http://schemas.microsoft.com/office/powerpoint/2010/main" val="2249316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228600"/>
            <a:ext cx="4572000" cy="3429000"/>
          </a:xfrm>
        </p:spPr>
      </p:sp>
      <p:sp>
        <p:nvSpPr>
          <p:cNvPr id="3" name="Notes Placeholder 2"/>
          <p:cNvSpPr>
            <a:spLocks noGrp="1"/>
          </p:cNvSpPr>
          <p:nvPr>
            <p:ph type="body" idx="1"/>
          </p:nvPr>
        </p:nvSpPr>
        <p:spPr>
          <a:xfrm>
            <a:off x="685800" y="3733800"/>
            <a:ext cx="5486400" cy="4114800"/>
          </a:xfrm>
        </p:spPr>
        <p:txBody>
          <a:bodyPr/>
          <a:lstStyle/>
          <a:p>
            <a:r>
              <a:rPr lang="en-US" sz="1050" dirty="0" smtClean="0"/>
              <a:t>I know some</a:t>
            </a:r>
            <a:r>
              <a:rPr lang="en-US" sz="1050" baseline="0" dirty="0" smtClean="0"/>
              <a:t> of you may think this sounds like a good idea, but where would I even begin?</a:t>
            </a:r>
          </a:p>
          <a:p>
            <a:endParaRPr lang="en-US" sz="1050" baseline="0" dirty="0" smtClean="0"/>
          </a:p>
          <a:p>
            <a:r>
              <a:rPr lang="en-US" sz="1050" baseline="0" dirty="0" smtClean="0"/>
              <a:t>Try these 11 tips:</a:t>
            </a:r>
          </a:p>
          <a:p>
            <a:pPr marL="171450" indent="-171450">
              <a:buFont typeface="Arial" panose="020B0604020202020204" pitchFamily="34" charset="0"/>
              <a:buChar char="•"/>
            </a:pPr>
            <a:r>
              <a:rPr lang="en-US" sz="1050" dirty="0" smtClean="0"/>
              <a:t>Start with your passion</a:t>
            </a:r>
            <a:r>
              <a:rPr lang="en-US" sz="1050" baseline="0" dirty="0" smtClean="0"/>
              <a:t> – where do you commit your time? Your money? </a:t>
            </a:r>
          </a:p>
          <a:p>
            <a:pPr marL="171450" indent="-171450">
              <a:buFont typeface="Arial" panose="020B0604020202020204" pitchFamily="34" charset="0"/>
              <a:buChar char="•"/>
            </a:pPr>
            <a:r>
              <a:rPr lang="en-US" sz="1050" baseline="0" dirty="0" smtClean="0"/>
              <a:t>What groups, including professional nursing organizations are you a member of? These organizations often run on small, or volunteer, staffs and thrive when volunteers step up as committee members, volunteers, and board members.</a:t>
            </a:r>
          </a:p>
          <a:p>
            <a:pPr marL="171450" indent="-171450">
              <a:buFont typeface="Arial" panose="020B0604020202020204" pitchFamily="34" charset="0"/>
              <a:buChar char="•"/>
            </a:pPr>
            <a:r>
              <a:rPr lang="en-US" sz="1050" baseline="0" dirty="0" smtClean="0"/>
              <a:t>Broaden your search using tools like Volunteer Match and LinkedIn</a:t>
            </a:r>
          </a:p>
          <a:p>
            <a:pPr marL="171450" indent="-171450">
              <a:buFont typeface="Arial" panose="020B0604020202020204" pitchFamily="34" charset="0"/>
              <a:buChar char="•"/>
            </a:pPr>
            <a:r>
              <a:rPr lang="en-US" sz="1050" baseline="0" dirty="0" smtClean="0"/>
              <a:t>Tell you manager that you want to serve on a board</a:t>
            </a:r>
          </a:p>
          <a:p>
            <a:pPr marL="171450" indent="-171450">
              <a:buFont typeface="Arial" panose="020B0604020202020204" pitchFamily="34" charset="0"/>
              <a:buChar char="•"/>
            </a:pPr>
            <a:r>
              <a:rPr lang="en-US" sz="1050" baseline="0" dirty="0" smtClean="0"/>
              <a:t>Join a committee here (</a:t>
            </a:r>
            <a:r>
              <a:rPr lang="en-US" sz="1050" i="1" baseline="0" dirty="0" smtClean="0"/>
              <a:t>include examples as relevant</a:t>
            </a:r>
            <a:r>
              <a:rPr lang="en-US" sz="1050" i="0" baseline="0" dirty="0" smtClean="0"/>
              <a:t>)</a:t>
            </a:r>
          </a:p>
          <a:p>
            <a:pPr marL="171450" indent="-171450">
              <a:buFont typeface="Arial" panose="020B0604020202020204" pitchFamily="34" charset="0"/>
              <a:buChar char="•"/>
            </a:pPr>
            <a:r>
              <a:rPr lang="en-US" sz="1050" i="0" baseline="0" dirty="0" smtClean="0"/>
              <a:t>Look for opportunities to build your competencies.  As an honest profession, we often feel that we have to be experts in order to be qualified to serve on a board.  It is more important to be willing and eager to learn. </a:t>
            </a:r>
          </a:p>
        </p:txBody>
      </p:sp>
      <p:sp>
        <p:nvSpPr>
          <p:cNvPr id="4" name="Slide Number Placeholder 3"/>
          <p:cNvSpPr>
            <a:spLocks noGrp="1"/>
          </p:cNvSpPr>
          <p:nvPr>
            <p:ph type="sldNum" sz="quarter" idx="10"/>
          </p:nvPr>
        </p:nvSpPr>
        <p:spPr>
          <a:xfrm>
            <a:off x="3903023" y="8675914"/>
            <a:ext cx="2971800" cy="457200"/>
          </a:xfrm>
        </p:spPr>
        <p:txBody>
          <a:bodyPr/>
          <a:lstStyle/>
          <a:p>
            <a:fld id="{618F0E96-E545-400D-AF7F-2CE2D3A85CC0}" type="slidenum">
              <a:rPr lang="en-US" smtClean="0"/>
              <a:t>8</a:t>
            </a:fld>
            <a:endParaRPr lang="en-US" dirty="0"/>
          </a:p>
        </p:txBody>
      </p:sp>
    </p:spTree>
    <p:extLst>
      <p:ext uri="{BB962C8B-B14F-4D97-AF65-F5344CB8AC3E}">
        <p14:creationId xmlns:p14="http://schemas.microsoft.com/office/powerpoint/2010/main" val="3667960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228600"/>
            <a:ext cx="4572000" cy="3429000"/>
          </a:xfrm>
        </p:spPr>
      </p:sp>
      <p:sp>
        <p:nvSpPr>
          <p:cNvPr id="3" name="Notes Placeholder 2"/>
          <p:cNvSpPr>
            <a:spLocks noGrp="1"/>
          </p:cNvSpPr>
          <p:nvPr>
            <p:ph type="body" idx="1"/>
          </p:nvPr>
        </p:nvSpPr>
        <p:spPr>
          <a:xfrm>
            <a:off x="685800" y="3733800"/>
            <a:ext cx="5486400" cy="4114800"/>
          </a:xfrm>
        </p:spPr>
        <p:txBody>
          <a:bodyPr/>
          <a:lstStyle/>
          <a:p>
            <a:pPr marL="171450" indent="-171450">
              <a:buFont typeface="Arial" panose="020B0604020202020204" pitchFamily="34" charset="0"/>
              <a:buChar char="•"/>
            </a:pPr>
            <a:r>
              <a:rPr lang="en-US" sz="1050" i="0" baseline="0" smtClean="0"/>
              <a:t>Develop </a:t>
            </a:r>
            <a:r>
              <a:rPr lang="en-US" sz="1050" i="0" baseline="0" dirty="0" smtClean="0"/>
              <a:t>a board resume – The Getting on Board document has a link to a webinar to get you started.</a:t>
            </a:r>
          </a:p>
          <a:p>
            <a:pPr marL="171450" indent="-171450">
              <a:buFont typeface="Arial" panose="020B0604020202020204" pitchFamily="34" charset="0"/>
              <a:buChar char="•"/>
            </a:pPr>
            <a:r>
              <a:rPr lang="en-US" sz="1050" i="0" baseline="0" dirty="0" smtClean="0"/>
              <a:t>Don’t let your calendar dissuade you. When you’re looking at opportunities ask about the time commitment, you might be surprised.  </a:t>
            </a:r>
          </a:p>
          <a:p>
            <a:pPr marL="171450" indent="-171450">
              <a:buFont typeface="Arial" panose="020B0604020202020204" pitchFamily="34" charset="0"/>
              <a:buChar char="•"/>
            </a:pPr>
            <a:r>
              <a:rPr lang="en-US" sz="1050" i="0" baseline="0" dirty="0" smtClean="0"/>
              <a:t>Many people assume to be a board member you need to write a significant check.  This is not the case, and is continuing to change even more. Like the time commitment, have an open conversation. Many boards will make arrangements especially if your skills are in high demand. </a:t>
            </a:r>
          </a:p>
          <a:p>
            <a:pPr marL="171450" indent="-171450">
              <a:buFont typeface="Arial" panose="020B0604020202020204" pitchFamily="34" charset="0"/>
              <a:buChar char="•"/>
            </a:pPr>
            <a:r>
              <a:rPr lang="en-US" sz="1050" i="0" baseline="0" dirty="0" smtClean="0"/>
              <a:t>The American Nurses Foundation has provided Getting on Board – a 1 pager with resources for how you can prepare yourself for board service.  Use and adapt it as your own personal road map. </a:t>
            </a:r>
          </a:p>
          <a:p>
            <a:pPr marL="171450" indent="-171450">
              <a:buFont typeface="Arial" panose="020B0604020202020204" pitchFamily="34" charset="0"/>
              <a:buChar char="•"/>
            </a:pPr>
            <a:r>
              <a:rPr lang="en-US" sz="1050" i="0" baseline="0" dirty="0" smtClean="0"/>
              <a:t>Sign up for the Nurses on Boards Coalition – they are building a national database of nurses who currently serve and want to serve on boards. </a:t>
            </a:r>
          </a:p>
          <a:p>
            <a:pPr marL="171450" indent="-171450">
              <a:buFont typeface="Arial" panose="020B0604020202020204" pitchFamily="34" charset="0"/>
              <a:buChar char="•"/>
            </a:pPr>
            <a:endParaRPr lang="en-US" sz="1050" i="0" baseline="0" dirty="0" smtClean="0"/>
          </a:p>
          <a:p>
            <a:pPr marL="0" indent="0">
              <a:buFont typeface="Arial" panose="020B0604020202020204" pitchFamily="34" charset="0"/>
              <a:buNone/>
            </a:pPr>
            <a:r>
              <a:rPr lang="en-US" sz="1050" i="0" baseline="0" dirty="0" smtClean="0"/>
              <a:t>These are just some thoughts.  The American Nurses Foundation has created a one pager with opportunities to get on boards.  It is available to all of you [</a:t>
            </a:r>
            <a:r>
              <a:rPr lang="en-US" sz="1050" i="1" baseline="0" dirty="0" smtClean="0"/>
              <a:t>fill in location on intranet etc.</a:t>
            </a:r>
            <a:r>
              <a:rPr lang="en-US" sz="1050" i="0" baseline="0" dirty="0" smtClean="0"/>
              <a:t>].  Check it out and think about how you can get involved.  </a:t>
            </a:r>
            <a:endParaRPr lang="en-US" sz="1050" dirty="0"/>
          </a:p>
        </p:txBody>
      </p:sp>
      <p:sp>
        <p:nvSpPr>
          <p:cNvPr id="4" name="Slide Number Placeholder 3"/>
          <p:cNvSpPr>
            <a:spLocks noGrp="1"/>
          </p:cNvSpPr>
          <p:nvPr>
            <p:ph type="sldNum" sz="quarter" idx="10"/>
          </p:nvPr>
        </p:nvSpPr>
        <p:spPr>
          <a:xfrm>
            <a:off x="3903023" y="8675914"/>
            <a:ext cx="2971800" cy="457200"/>
          </a:xfrm>
        </p:spPr>
        <p:txBody>
          <a:bodyPr/>
          <a:lstStyle/>
          <a:p>
            <a:fld id="{618F0E96-E545-400D-AF7F-2CE2D3A85CC0}" type="slidenum">
              <a:rPr lang="en-US" smtClean="0"/>
              <a:t>9</a:t>
            </a:fld>
            <a:endParaRPr lang="en-US" dirty="0"/>
          </a:p>
        </p:txBody>
      </p:sp>
    </p:spTree>
    <p:extLst>
      <p:ext uri="{BB962C8B-B14F-4D97-AF65-F5344CB8AC3E}">
        <p14:creationId xmlns:p14="http://schemas.microsoft.com/office/powerpoint/2010/main" val="3667960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B25BE0-77EC-4C70-8DEF-DDA82280FE9A}"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EF290-0922-428C-8A05-8C7775D34C36}" type="slidenum">
              <a:rPr lang="en-US" smtClean="0"/>
              <a:t>‹#›</a:t>
            </a:fld>
            <a:endParaRPr lang="en-US"/>
          </a:p>
        </p:txBody>
      </p:sp>
    </p:spTree>
    <p:extLst>
      <p:ext uri="{BB962C8B-B14F-4D97-AF65-F5344CB8AC3E}">
        <p14:creationId xmlns:p14="http://schemas.microsoft.com/office/powerpoint/2010/main" val="3163979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B25BE0-77EC-4C70-8DEF-DDA82280FE9A}"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EF290-0922-428C-8A05-8C7775D34C36}" type="slidenum">
              <a:rPr lang="en-US" smtClean="0"/>
              <a:t>‹#›</a:t>
            </a:fld>
            <a:endParaRPr lang="en-US"/>
          </a:p>
        </p:txBody>
      </p:sp>
    </p:spTree>
    <p:extLst>
      <p:ext uri="{BB962C8B-B14F-4D97-AF65-F5344CB8AC3E}">
        <p14:creationId xmlns:p14="http://schemas.microsoft.com/office/powerpoint/2010/main" val="397985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B25BE0-77EC-4C70-8DEF-DDA82280FE9A}"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EF290-0922-428C-8A05-8C7775D34C36}" type="slidenum">
              <a:rPr lang="en-US" smtClean="0"/>
              <a:t>‹#›</a:t>
            </a:fld>
            <a:endParaRPr lang="en-US"/>
          </a:p>
        </p:txBody>
      </p:sp>
    </p:spTree>
    <p:extLst>
      <p:ext uri="{BB962C8B-B14F-4D97-AF65-F5344CB8AC3E}">
        <p14:creationId xmlns:p14="http://schemas.microsoft.com/office/powerpoint/2010/main" val="114456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B25BE0-77EC-4C70-8DEF-DDA82280FE9A}"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EF290-0922-428C-8A05-8C7775D34C36}" type="slidenum">
              <a:rPr lang="en-US" smtClean="0"/>
              <a:t>‹#›</a:t>
            </a:fld>
            <a:endParaRPr lang="en-US"/>
          </a:p>
        </p:txBody>
      </p:sp>
    </p:spTree>
    <p:extLst>
      <p:ext uri="{BB962C8B-B14F-4D97-AF65-F5344CB8AC3E}">
        <p14:creationId xmlns:p14="http://schemas.microsoft.com/office/powerpoint/2010/main" val="2162213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B25BE0-77EC-4C70-8DEF-DDA82280FE9A}"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EF290-0922-428C-8A05-8C7775D34C36}" type="slidenum">
              <a:rPr lang="en-US" smtClean="0"/>
              <a:t>‹#›</a:t>
            </a:fld>
            <a:endParaRPr lang="en-US"/>
          </a:p>
        </p:txBody>
      </p:sp>
    </p:spTree>
    <p:extLst>
      <p:ext uri="{BB962C8B-B14F-4D97-AF65-F5344CB8AC3E}">
        <p14:creationId xmlns:p14="http://schemas.microsoft.com/office/powerpoint/2010/main" val="1273478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B25BE0-77EC-4C70-8DEF-DDA82280FE9A}"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EF290-0922-428C-8A05-8C7775D34C36}" type="slidenum">
              <a:rPr lang="en-US" smtClean="0"/>
              <a:t>‹#›</a:t>
            </a:fld>
            <a:endParaRPr lang="en-US"/>
          </a:p>
        </p:txBody>
      </p:sp>
    </p:spTree>
    <p:extLst>
      <p:ext uri="{BB962C8B-B14F-4D97-AF65-F5344CB8AC3E}">
        <p14:creationId xmlns:p14="http://schemas.microsoft.com/office/powerpoint/2010/main" val="3457958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B25BE0-77EC-4C70-8DEF-DDA82280FE9A}" type="datetimeFigureOut">
              <a:rPr lang="en-US" smtClean="0"/>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CEF290-0922-428C-8A05-8C7775D34C36}" type="slidenum">
              <a:rPr lang="en-US" smtClean="0"/>
              <a:t>‹#›</a:t>
            </a:fld>
            <a:endParaRPr lang="en-US"/>
          </a:p>
        </p:txBody>
      </p:sp>
    </p:spTree>
    <p:extLst>
      <p:ext uri="{BB962C8B-B14F-4D97-AF65-F5344CB8AC3E}">
        <p14:creationId xmlns:p14="http://schemas.microsoft.com/office/powerpoint/2010/main" val="4163442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B25BE0-77EC-4C70-8DEF-DDA82280FE9A}" type="datetimeFigureOut">
              <a:rPr lang="en-US" smtClean="0"/>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CEF290-0922-428C-8A05-8C7775D34C36}" type="slidenum">
              <a:rPr lang="en-US" smtClean="0"/>
              <a:t>‹#›</a:t>
            </a:fld>
            <a:endParaRPr lang="en-US"/>
          </a:p>
        </p:txBody>
      </p:sp>
    </p:spTree>
    <p:extLst>
      <p:ext uri="{BB962C8B-B14F-4D97-AF65-F5344CB8AC3E}">
        <p14:creationId xmlns:p14="http://schemas.microsoft.com/office/powerpoint/2010/main" val="73046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25BE0-77EC-4C70-8DEF-DDA82280FE9A}" type="datetimeFigureOut">
              <a:rPr lang="en-US" smtClean="0"/>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CEF290-0922-428C-8A05-8C7775D34C36}" type="slidenum">
              <a:rPr lang="en-US" smtClean="0"/>
              <a:t>‹#›</a:t>
            </a:fld>
            <a:endParaRPr lang="en-US"/>
          </a:p>
        </p:txBody>
      </p:sp>
    </p:spTree>
    <p:extLst>
      <p:ext uri="{BB962C8B-B14F-4D97-AF65-F5344CB8AC3E}">
        <p14:creationId xmlns:p14="http://schemas.microsoft.com/office/powerpoint/2010/main" val="1306762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B25BE0-77EC-4C70-8DEF-DDA82280FE9A}"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EF290-0922-428C-8A05-8C7775D34C36}" type="slidenum">
              <a:rPr lang="en-US" smtClean="0"/>
              <a:t>‹#›</a:t>
            </a:fld>
            <a:endParaRPr lang="en-US"/>
          </a:p>
        </p:txBody>
      </p:sp>
    </p:spTree>
    <p:extLst>
      <p:ext uri="{BB962C8B-B14F-4D97-AF65-F5344CB8AC3E}">
        <p14:creationId xmlns:p14="http://schemas.microsoft.com/office/powerpoint/2010/main" val="2007314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B25BE0-77EC-4C70-8DEF-DDA82280FE9A}"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EF290-0922-428C-8A05-8C7775D34C36}" type="slidenum">
              <a:rPr lang="en-US" smtClean="0"/>
              <a:t>‹#›</a:t>
            </a:fld>
            <a:endParaRPr lang="en-US"/>
          </a:p>
        </p:txBody>
      </p:sp>
    </p:spTree>
    <p:extLst>
      <p:ext uri="{BB962C8B-B14F-4D97-AF65-F5344CB8AC3E}">
        <p14:creationId xmlns:p14="http://schemas.microsoft.com/office/powerpoint/2010/main" val="1375768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25BE0-77EC-4C70-8DEF-DDA82280FE9A}" type="datetimeFigureOut">
              <a:rPr lang="en-US" smtClean="0"/>
              <a:t>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EF290-0922-428C-8A05-8C7775D34C36}" type="slidenum">
              <a:rPr lang="en-US" smtClean="0"/>
              <a:t>‹#›</a:t>
            </a:fld>
            <a:endParaRPr lang="en-US"/>
          </a:p>
        </p:txBody>
      </p:sp>
    </p:spTree>
    <p:extLst>
      <p:ext uri="{BB962C8B-B14F-4D97-AF65-F5344CB8AC3E}">
        <p14:creationId xmlns:p14="http://schemas.microsoft.com/office/powerpoint/2010/main" val="2310507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ursesonboardscoalition.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57200"/>
            <a:ext cx="8229600" cy="5668963"/>
          </a:xfrm>
        </p:spPr>
        <p:txBody>
          <a:bodyPr>
            <a:normAutofit fontScale="92500" lnSpcReduction="10000"/>
          </a:bodyPr>
          <a:lstStyle/>
          <a:p>
            <a:pPr marL="0" indent="0">
              <a:buNone/>
            </a:pPr>
            <a:r>
              <a:rPr lang="en-US" dirty="0" smtClean="0"/>
              <a:t>Dear colleague,</a:t>
            </a:r>
          </a:p>
          <a:p>
            <a:pPr marL="0" indent="0">
              <a:buNone/>
            </a:pPr>
            <a:r>
              <a:rPr lang="en-US" dirty="0" smtClean="0"/>
              <a:t>The following slides are resources that </a:t>
            </a:r>
            <a:r>
              <a:rPr lang="en-US" dirty="0"/>
              <a:t>can be incorporated into your existing professional development programming, town halls, nursing grand rounds, </a:t>
            </a:r>
            <a:r>
              <a:rPr lang="en-US" dirty="0" smtClean="0"/>
              <a:t>residency program, or anywhere appropriate for your organization and can be customized and adapted to align with your organization’s </a:t>
            </a:r>
            <a:r>
              <a:rPr lang="en-US" dirty="0"/>
              <a:t>existing </a:t>
            </a:r>
            <a:r>
              <a:rPr lang="en-US" dirty="0" smtClean="0"/>
              <a:t>programming.  Using these slides and the accompanying “Getting on Board” and “Making the Case” and will be an aid in bringing the conversation about nurses on boards to your organization in a way that fits with your organization’s culture, values, and strategic plan.  </a:t>
            </a:r>
            <a:endParaRPr lang="en-US" dirty="0"/>
          </a:p>
        </p:txBody>
      </p:sp>
      <p:pic>
        <p:nvPicPr>
          <p:cNvPr id="4" name="Picture 2" descr="G:\_GENERAL\Communications\LOGOS\2016 Logos and Templates\ANF Logo FINAL_Ful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083663"/>
            <a:ext cx="2072640" cy="46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437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Health beyond healthcare</a:t>
            </a:r>
            <a:endParaRPr lang="en-US" dirty="0"/>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9800" y="1219200"/>
            <a:ext cx="4574391" cy="5177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G:\_GENERAL\Communications\LOGOS\2016 Logos and Templates\ANF Logo FINAL_Full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 y="6159863"/>
            <a:ext cx="2072640" cy="4695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10400" y="6248400"/>
            <a:ext cx="2133600" cy="369332"/>
          </a:xfrm>
          <a:prstGeom prst="rect">
            <a:avLst/>
          </a:prstGeom>
          <a:noFill/>
        </p:spPr>
        <p:txBody>
          <a:bodyPr wrap="square" rtlCol="0">
            <a:spAutoFit/>
          </a:bodyPr>
          <a:lstStyle/>
          <a:p>
            <a:r>
              <a:rPr lang="en-US" i="1" dirty="0" smtClean="0"/>
              <a:t>Your logo here</a:t>
            </a:r>
            <a:endParaRPr lang="en-US" i="1" dirty="0"/>
          </a:p>
        </p:txBody>
      </p:sp>
    </p:spTree>
    <p:extLst>
      <p:ext uri="{BB962C8B-B14F-4D97-AF65-F5344CB8AC3E}">
        <p14:creationId xmlns:p14="http://schemas.microsoft.com/office/powerpoint/2010/main" val="102601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39000"/>
                    </a14:imgEffect>
                    <a14:imgEffect>
                      <a14:brightnessContrast bright="20000" contrast="-46000"/>
                    </a14:imgEffect>
                  </a14:imgLayer>
                </a14:imgProps>
              </a:ext>
              <a:ext uri="{28A0092B-C50C-407E-A947-70E740481C1C}">
                <a14:useLocalDpi xmlns:a14="http://schemas.microsoft.com/office/drawing/2010/main" val="0"/>
              </a:ext>
            </a:extLst>
          </a:blip>
          <a:stretch>
            <a:fillRect/>
          </a:stretch>
        </p:blipFill>
        <p:spPr>
          <a:xfrm>
            <a:off x="551328" y="76200"/>
            <a:ext cx="8077201" cy="6565537"/>
          </a:xfrm>
          <a:prstGeom prst="rect">
            <a:avLst/>
          </a:prstGeom>
          <a:effectLst>
            <a:glow rad="127000">
              <a:schemeClr val="bg1"/>
            </a:glow>
            <a:outerShdw blurRad="50800" dist="50800" dir="5400000" algn="ctr" rotWithShape="0">
              <a:srgbClr val="000000">
                <a:alpha val="0"/>
              </a:srgbClr>
            </a:outerShdw>
          </a:effectLst>
        </p:spPr>
      </p:pic>
      <p:sp>
        <p:nvSpPr>
          <p:cNvPr id="5" name="Shape 80"/>
          <p:cNvSpPr/>
          <p:nvPr/>
        </p:nvSpPr>
        <p:spPr>
          <a:xfrm>
            <a:off x="892966" y="2057400"/>
            <a:ext cx="7358063" cy="196977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3800">
                <a:latin typeface="Gill Sans"/>
                <a:ea typeface="Gill Sans"/>
                <a:cs typeface="Gill Sans"/>
                <a:sym typeface="Gill Sans"/>
              </a:defRPr>
            </a:lvl1pPr>
          </a:lstStyle>
          <a:p>
            <a:pPr lvl="0">
              <a:defRPr sz="1800"/>
            </a:pPr>
            <a:r>
              <a:rPr sz="3200" dirty="0">
                <a:latin typeface="+mn-lt"/>
              </a:rPr>
              <a:t>“Without a nurse trustee, boards lack an authority on the patient experience, quality and safety and the largest part of the </a:t>
            </a:r>
            <a:r>
              <a:rPr lang="en-US" sz="3200" dirty="0" smtClean="0">
                <a:latin typeface="+mn-lt"/>
              </a:rPr>
              <a:t>hospital </a:t>
            </a:r>
            <a:r>
              <a:rPr sz="3200" dirty="0" smtClean="0">
                <a:latin typeface="+mn-lt"/>
              </a:rPr>
              <a:t>workforce</a:t>
            </a:r>
            <a:r>
              <a:rPr sz="3200" dirty="0">
                <a:latin typeface="+mn-lt"/>
              </a:rPr>
              <a:t>.” </a:t>
            </a:r>
          </a:p>
        </p:txBody>
      </p:sp>
      <p:sp>
        <p:nvSpPr>
          <p:cNvPr id="7" name="Shape 79"/>
          <p:cNvSpPr/>
          <p:nvPr/>
        </p:nvSpPr>
        <p:spPr>
          <a:xfrm>
            <a:off x="892965" y="4027170"/>
            <a:ext cx="7358063" cy="30777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defRPr sz="1800"/>
            </a:pPr>
            <a:r>
              <a:rPr sz="2000" i="1" dirty="0"/>
              <a:t>–</a:t>
            </a:r>
            <a:r>
              <a:rPr sz="2000" dirty="0"/>
              <a:t>Charlotte Huff</a:t>
            </a:r>
            <a:r>
              <a:rPr sz="2000" i="1" dirty="0"/>
              <a:t>, Trustee</a:t>
            </a:r>
          </a:p>
        </p:txBody>
      </p:sp>
      <p:pic>
        <p:nvPicPr>
          <p:cNvPr id="6" name="Picture 2" descr="G:\_GENERAL\Communications\LOGOS\2016 Logos and Templates\ANF Logo FINAL_Full 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360" y="6172200"/>
            <a:ext cx="2072640" cy="4695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010400" y="6260068"/>
            <a:ext cx="2133600" cy="369332"/>
          </a:xfrm>
          <a:prstGeom prst="rect">
            <a:avLst/>
          </a:prstGeom>
          <a:noFill/>
        </p:spPr>
        <p:txBody>
          <a:bodyPr wrap="square" rtlCol="0">
            <a:spAutoFit/>
          </a:bodyPr>
          <a:lstStyle/>
          <a:p>
            <a:r>
              <a:rPr lang="en-US" i="1" dirty="0" smtClean="0"/>
              <a:t>Your logo here</a:t>
            </a:r>
            <a:endParaRPr lang="en-US" i="1" dirty="0"/>
          </a:p>
        </p:txBody>
      </p:sp>
    </p:spTree>
    <p:extLst>
      <p:ext uri="{BB962C8B-B14F-4D97-AF65-F5344CB8AC3E}">
        <p14:creationId xmlns:p14="http://schemas.microsoft.com/office/powerpoint/2010/main" val="1304482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matters</a:t>
            </a:r>
            <a:endParaRPr lang="en-US" dirty="0"/>
          </a:p>
        </p:txBody>
      </p:sp>
      <p:sp>
        <p:nvSpPr>
          <p:cNvPr id="3" name="Content Placeholder 2"/>
          <p:cNvSpPr>
            <a:spLocks noGrp="1"/>
          </p:cNvSpPr>
          <p:nvPr>
            <p:ph idx="1"/>
          </p:nvPr>
        </p:nvSpPr>
        <p:spPr>
          <a:xfrm>
            <a:off x="457200" y="1493837"/>
            <a:ext cx="7924800" cy="4525963"/>
          </a:xfrm>
        </p:spPr>
        <p:txBody>
          <a:bodyPr/>
          <a:lstStyle/>
          <a:p>
            <a:pPr algn="r"/>
            <a:r>
              <a:rPr lang="en-US" dirty="0" smtClean="0"/>
              <a:t>Participating in the national movement</a:t>
            </a:r>
          </a:p>
          <a:p>
            <a:pPr algn="r"/>
            <a:r>
              <a:rPr lang="en-US" dirty="0" smtClean="0"/>
              <a:t>3.8 million registered nurses nationwide</a:t>
            </a:r>
          </a:p>
          <a:p>
            <a:pPr algn="r"/>
            <a:r>
              <a:rPr lang="en-US" dirty="0" smtClean="0"/>
              <a:t>5% of hospital board seats filled by nurses</a:t>
            </a:r>
          </a:p>
          <a:p>
            <a:pPr algn="r"/>
            <a:r>
              <a:rPr lang="en-US" dirty="0" smtClean="0"/>
              <a:t>1.5 million non-profits nationwide</a:t>
            </a:r>
          </a:p>
        </p:txBody>
      </p:sp>
      <p:pic>
        <p:nvPicPr>
          <p:cNvPr id="4" name="Picture 2" descr="G:\_GENERAL\Communications\LOGOS\2016 Logos and Templates\ANF Logo FINAL_Ful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 y="6172200"/>
            <a:ext cx="2072640" cy="4695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24200" y="3957918"/>
            <a:ext cx="3283755" cy="2895600"/>
          </a:xfrm>
          <a:prstGeom prst="rect">
            <a:avLst/>
          </a:prstGeom>
          <a:ln w="19050">
            <a:solidFill>
              <a:schemeClr val="tx1"/>
            </a:solidFill>
          </a:ln>
        </p:spPr>
      </p:pic>
      <p:sp>
        <p:nvSpPr>
          <p:cNvPr id="7" name="TextBox 6"/>
          <p:cNvSpPr txBox="1"/>
          <p:nvPr/>
        </p:nvSpPr>
        <p:spPr>
          <a:xfrm>
            <a:off x="7010400" y="6260068"/>
            <a:ext cx="2133600" cy="369332"/>
          </a:xfrm>
          <a:prstGeom prst="rect">
            <a:avLst/>
          </a:prstGeom>
          <a:noFill/>
        </p:spPr>
        <p:txBody>
          <a:bodyPr wrap="square" rtlCol="0">
            <a:spAutoFit/>
          </a:bodyPr>
          <a:lstStyle/>
          <a:p>
            <a:r>
              <a:rPr lang="en-US" i="1" dirty="0" smtClean="0"/>
              <a:t>Your logo here</a:t>
            </a:r>
            <a:endParaRPr lang="en-US" i="1" dirty="0"/>
          </a:p>
        </p:txBody>
      </p:sp>
    </p:spTree>
    <p:extLst>
      <p:ext uri="{BB962C8B-B14F-4D97-AF65-F5344CB8AC3E}">
        <p14:creationId xmlns:p14="http://schemas.microsoft.com/office/powerpoint/2010/main" val="561991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30250" y="411163"/>
            <a:ext cx="8413750" cy="474662"/>
          </a:xfrm>
          <a:prstGeom prst="rect">
            <a:avLst/>
          </a:prstGeom>
        </p:spPr>
        <p:txBody>
          <a:bodyPr>
            <a:noAutofit/>
          </a:bodyPr>
          <a:lstStyle/>
          <a:p>
            <a:pPr algn="l"/>
            <a:r>
              <a:rPr lang="en-US" sz="4000" dirty="0" smtClean="0">
                <a:latin typeface="+mn-lt"/>
                <a:cs typeface="Arial" panose="020B0604020202020204" pitchFamily="34" charset="0"/>
              </a:rPr>
              <a:t>Our nurses possess a special set </a:t>
            </a:r>
            <a:r>
              <a:rPr lang="en-US" sz="4000" dirty="0">
                <a:latin typeface="+mn-lt"/>
                <a:cs typeface="Arial" panose="020B0604020202020204" pitchFamily="34" charset="0"/>
              </a:rPr>
              <a:t>of </a:t>
            </a:r>
            <a:r>
              <a:rPr lang="en-US" sz="4000" dirty="0" smtClean="0">
                <a:latin typeface="+mn-lt"/>
                <a:cs typeface="Arial" panose="020B0604020202020204" pitchFamily="34" charset="0"/>
              </a:rPr>
              <a:t>skills</a:t>
            </a:r>
            <a:endParaRPr lang="en-US" sz="4000" dirty="0">
              <a:latin typeface="+mn-lt"/>
              <a:cs typeface="Arial" panose="020B0604020202020204" pitchFamily="34" charset="0"/>
            </a:endParaRPr>
          </a:p>
        </p:txBody>
      </p:sp>
      <p:sp>
        <p:nvSpPr>
          <p:cNvPr id="5" name="Subtitle 4"/>
          <p:cNvSpPr>
            <a:spLocks noGrp="1"/>
          </p:cNvSpPr>
          <p:nvPr>
            <p:ph type="subTitle" idx="4294967295"/>
          </p:nvPr>
        </p:nvSpPr>
        <p:spPr>
          <a:xfrm>
            <a:off x="838200" y="1143000"/>
            <a:ext cx="7877175" cy="3989388"/>
          </a:xfrm>
          <a:prstGeom prst="rect">
            <a:avLst/>
          </a:prstGeom>
        </p:spPr>
        <p:txBody>
          <a:bodyPr>
            <a:noAutofit/>
          </a:bodyPr>
          <a:lstStyle/>
          <a:p>
            <a:pPr>
              <a:spcBef>
                <a:spcPts val="0"/>
              </a:spcBef>
              <a:spcAft>
                <a:spcPts val="1200"/>
              </a:spcAft>
            </a:pPr>
            <a:r>
              <a:rPr lang="en-US" dirty="0">
                <a:ea typeface="Arial Unicode MS" panose="020B0604020202020204" pitchFamily="34" charset="-128"/>
                <a:cs typeface="Arial" panose="020B0604020202020204" pitchFamily="34" charset="0"/>
              </a:rPr>
              <a:t>Leadership</a:t>
            </a:r>
          </a:p>
          <a:p>
            <a:pPr>
              <a:spcBef>
                <a:spcPts val="0"/>
              </a:spcBef>
              <a:spcAft>
                <a:spcPts val="1200"/>
              </a:spcAft>
            </a:pPr>
            <a:r>
              <a:rPr lang="en-US" dirty="0">
                <a:ea typeface="Arial Unicode MS" panose="020B0604020202020204" pitchFamily="34" charset="-128"/>
                <a:cs typeface="Arial" panose="020B0604020202020204" pitchFamily="34" charset="0"/>
              </a:rPr>
              <a:t>Quality &amp; process improvement</a:t>
            </a:r>
          </a:p>
          <a:p>
            <a:pPr>
              <a:spcBef>
                <a:spcPts val="0"/>
              </a:spcBef>
              <a:spcAft>
                <a:spcPts val="1200"/>
              </a:spcAft>
            </a:pPr>
            <a:r>
              <a:rPr lang="en-US" dirty="0">
                <a:ea typeface="Arial Unicode MS" panose="020B0604020202020204" pitchFamily="34" charset="-128"/>
                <a:cs typeface="Arial" panose="020B0604020202020204" pitchFamily="34" charset="0"/>
              </a:rPr>
              <a:t>Communications</a:t>
            </a:r>
          </a:p>
          <a:p>
            <a:pPr>
              <a:spcBef>
                <a:spcPts val="0"/>
              </a:spcBef>
              <a:spcAft>
                <a:spcPts val="1200"/>
              </a:spcAft>
            </a:pPr>
            <a:r>
              <a:rPr lang="en-US" dirty="0">
                <a:ea typeface="Arial Unicode MS" panose="020B0604020202020204" pitchFamily="34" charset="-128"/>
                <a:cs typeface="Arial" panose="020B0604020202020204" pitchFamily="34" charset="0"/>
              </a:rPr>
              <a:t>Human resources</a:t>
            </a:r>
          </a:p>
          <a:p>
            <a:pPr>
              <a:spcBef>
                <a:spcPts val="0"/>
              </a:spcBef>
              <a:spcAft>
                <a:spcPts val="1200"/>
              </a:spcAft>
            </a:pPr>
            <a:r>
              <a:rPr lang="en-US" dirty="0">
                <a:ea typeface="Arial Unicode MS" panose="020B0604020202020204" pitchFamily="34" charset="-128"/>
                <a:cs typeface="Arial" panose="020B0604020202020204" pitchFamily="34" charset="0"/>
              </a:rPr>
              <a:t>Strategic planning</a:t>
            </a:r>
          </a:p>
          <a:p>
            <a:pPr>
              <a:spcBef>
                <a:spcPts val="0"/>
              </a:spcBef>
              <a:spcAft>
                <a:spcPts val="1200"/>
              </a:spcAft>
            </a:pPr>
            <a:r>
              <a:rPr lang="en-US" dirty="0">
                <a:ea typeface="Arial Unicode MS" panose="020B0604020202020204" pitchFamily="34" charset="-128"/>
                <a:cs typeface="Arial" panose="020B0604020202020204" pitchFamily="34" charset="0"/>
              </a:rPr>
              <a:t>Finance</a:t>
            </a:r>
          </a:p>
          <a:p>
            <a:pPr>
              <a:spcBef>
                <a:spcPts val="0"/>
              </a:spcBef>
              <a:spcAft>
                <a:spcPts val="1200"/>
              </a:spcAft>
            </a:pPr>
            <a:r>
              <a:rPr lang="en-US" dirty="0">
                <a:ea typeface="Arial Unicode MS" panose="020B0604020202020204" pitchFamily="34" charset="-128"/>
                <a:cs typeface="Arial" panose="020B0604020202020204" pitchFamily="34" charset="0"/>
              </a:rPr>
              <a:t>Teamwork</a:t>
            </a:r>
          </a:p>
          <a:p>
            <a:pPr marL="0" indent="0">
              <a:spcBef>
                <a:spcPts val="0"/>
              </a:spcBef>
              <a:spcAft>
                <a:spcPts val="1200"/>
              </a:spcAft>
              <a:buNone/>
            </a:pPr>
            <a:r>
              <a:rPr lang="en-US" i="1" dirty="0">
                <a:ea typeface="Arial Unicode MS" panose="020B0604020202020204" pitchFamily="34" charset="-128"/>
                <a:cs typeface="Arial" panose="020B0604020202020204" pitchFamily="34" charset="0"/>
              </a:rPr>
              <a:t>…and many others</a:t>
            </a:r>
          </a:p>
          <a:p>
            <a:pPr marL="0" indent="0">
              <a:spcBef>
                <a:spcPts val="0"/>
              </a:spcBef>
              <a:spcAft>
                <a:spcPts val="1200"/>
              </a:spcAft>
              <a:buNone/>
            </a:pPr>
            <a:endParaRPr lang="en-US" dirty="0">
              <a:latin typeface="Arial" panose="020B0604020202020204" pitchFamily="34" charset="0"/>
              <a:ea typeface="Arial Unicode MS" panose="020B0604020202020204" pitchFamily="34" charset="-128"/>
              <a:cs typeface="Arial" panose="020B0604020202020204" pitchFamily="34" charset="0"/>
            </a:endParaRPr>
          </a:p>
        </p:txBody>
      </p:sp>
      <p:pic>
        <p:nvPicPr>
          <p:cNvPr id="6" name="Picture 5" descr="buwinuk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0750" y="2667000"/>
            <a:ext cx="3779890" cy="2664823"/>
          </a:xfrm>
          <a:prstGeom prst="rect">
            <a:avLst/>
          </a:prstGeom>
        </p:spPr>
      </p:pic>
      <p:pic>
        <p:nvPicPr>
          <p:cNvPr id="7" name="Picture 2" descr="G:\_GENERAL\Communications\LOGOS\2016 Logos and Templates\ANF Logo FINAL_Full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159863"/>
            <a:ext cx="2072640" cy="4695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010400" y="6260068"/>
            <a:ext cx="2133600" cy="369332"/>
          </a:xfrm>
          <a:prstGeom prst="rect">
            <a:avLst/>
          </a:prstGeom>
          <a:noFill/>
        </p:spPr>
        <p:txBody>
          <a:bodyPr wrap="square" rtlCol="0">
            <a:spAutoFit/>
          </a:bodyPr>
          <a:lstStyle/>
          <a:p>
            <a:r>
              <a:rPr lang="en-US" i="1" dirty="0" smtClean="0"/>
              <a:t>Your logo here</a:t>
            </a:r>
            <a:endParaRPr lang="en-US" i="1" dirty="0"/>
          </a:p>
        </p:txBody>
      </p:sp>
    </p:spTree>
    <p:extLst>
      <p:ext uri="{BB962C8B-B14F-4D97-AF65-F5344CB8AC3E}">
        <p14:creationId xmlns:p14="http://schemas.microsoft.com/office/powerpoint/2010/main" val="1231525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5888"/>
          <a:stretch/>
        </p:blipFill>
        <p:spPr>
          <a:xfrm>
            <a:off x="-28575" y="0"/>
            <a:ext cx="9172575" cy="6858000"/>
          </a:xfrm>
          <a:prstGeom prst="rect">
            <a:avLst/>
          </a:prstGeom>
        </p:spPr>
      </p:pic>
      <p:sp>
        <p:nvSpPr>
          <p:cNvPr id="3" name="Title 2"/>
          <p:cNvSpPr>
            <a:spLocks noGrp="1"/>
          </p:cNvSpPr>
          <p:nvPr>
            <p:ph type="title"/>
          </p:nvPr>
        </p:nvSpPr>
        <p:spPr>
          <a:xfrm>
            <a:off x="0" y="228600"/>
            <a:ext cx="3493294" cy="1325563"/>
          </a:xfrm>
          <a:solidFill>
            <a:schemeClr val="bg1">
              <a:alpha val="66000"/>
            </a:schemeClr>
          </a:solidFill>
        </p:spPr>
        <p:txBody>
          <a:bodyPr>
            <a:normAutofit/>
          </a:bodyPr>
          <a:lstStyle/>
          <a:p>
            <a:r>
              <a:rPr lang="en-US" sz="4000" dirty="0" smtClean="0"/>
              <a:t> </a:t>
            </a:r>
            <a:r>
              <a:rPr lang="en-US" sz="4000" dirty="0"/>
              <a:t>What’s In it for YOU?</a:t>
            </a:r>
          </a:p>
        </p:txBody>
      </p:sp>
      <p:sp>
        <p:nvSpPr>
          <p:cNvPr id="4" name="Content Placeholder 3"/>
          <p:cNvSpPr>
            <a:spLocks noGrp="1"/>
          </p:cNvSpPr>
          <p:nvPr>
            <p:ph idx="1"/>
          </p:nvPr>
        </p:nvSpPr>
        <p:spPr>
          <a:xfrm>
            <a:off x="3581400" y="228600"/>
            <a:ext cx="4672013" cy="6400800"/>
          </a:xfrm>
          <a:solidFill>
            <a:schemeClr val="bg1">
              <a:alpha val="63000"/>
            </a:schemeClr>
          </a:solidFill>
        </p:spPr>
        <p:txBody>
          <a:bodyPr vert="horz" lIns="91440" tIns="45720" rIns="91440" bIns="45720" rtlCol="0">
            <a:noAutofit/>
          </a:bodyPr>
          <a:lstStyle/>
          <a:p>
            <a:pPr marL="285750" indent="-285750">
              <a:spcBef>
                <a:spcPts val="600"/>
              </a:spcBef>
              <a:spcAft>
                <a:spcPts val="600"/>
              </a:spcAft>
            </a:pPr>
            <a:r>
              <a:rPr lang="en-US" dirty="0">
                <a:cs typeface="Arial" panose="020B0604020202020204" pitchFamily="34" charset="0"/>
              </a:rPr>
              <a:t>Expand your leadership </a:t>
            </a:r>
          </a:p>
          <a:p>
            <a:pPr marL="285750" indent="-285750">
              <a:spcBef>
                <a:spcPts val="600"/>
              </a:spcBef>
              <a:spcAft>
                <a:spcPts val="600"/>
              </a:spcAft>
            </a:pPr>
            <a:r>
              <a:rPr lang="en-US" dirty="0">
                <a:cs typeface="Arial" panose="020B0604020202020204" pitchFamily="34" charset="0"/>
              </a:rPr>
              <a:t>Be a player—not just an observer</a:t>
            </a:r>
          </a:p>
          <a:p>
            <a:pPr marL="285750" indent="-285750">
              <a:spcBef>
                <a:spcPts val="600"/>
              </a:spcBef>
              <a:spcAft>
                <a:spcPts val="600"/>
              </a:spcAft>
            </a:pPr>
            <a:r>
              <a:rPr lang="en-US" dirty="0">
                <a:cs typeface="Arial" panose="020B0604020202020204" pitchFamily="34" charset="0"/>
              </a:rPr>
              <a:t>Lead change</a:t>
            </a:r>
          </a:p>
          <a:p>
            <a:pPr marL="285750" indent="-285750">
              <a:spcBef>
                <a:spcPts val="600"/>
              </a:spcBef>
              <a:spcAft>
                <a:spcPts val="600"/>
              </a:spcAft>
            </a:pPr>
            <a:r>
              <a:rPr lang="en-US" dirty="0">
                <a:cs typeface="Arial" panose="020B0604020202020204" pitchFamily="34" charset="0"/>
              </a:rPr>
              <a:t>Expand the public’s understanding of nurses’ roles</a:t>
            </a:r>
          </a:p>
          <a:p>
            <a:pPr marL="285750" indent="-285750">
              <a:spcBef>
                <a:spcPts val="600"/>
              </a:spcBef>
              <a:spcAft>
                <a:spcPts val="600"/>
              </a:spcAft>
            </a:pPr>
            <a:r>
              <a:rPr lang="en-US" dirty="0">
                <a:cs typeface="Arial" panose="020B0604020202020204" pitchFamily="34" charset="0"/>
              </a:rPr>
              <a:t>Advance the profession</a:t>
            </a:r>
          </a:p>
          <a:p>
            <a:pPr marL="285750" indent="-285750">
              <a:spcBef>
                <a:spcPts val="600"/>
              </a:spcBef>
              <a:spcAft>
                <a:spcPts val="600"/>
              </a:spcAft>
            </a:pPr>
            <a:r>
              <a:rPr lang="en-US" dirty="0" smtClean="0">
                <a:cs typeface="Arial" panose="020B0604020202020204" pitchFamily="34" charset="0"/>
              </a:rPr>
              <a:t>Compensation </a:t>
            </a:r>
          </a:p>
          <a:p>
            <a:pPr marL="285750" indent="-285750">
              <a:spcBef>
                <a:spcPts val="600"/>
              </a:spcBef>
              <a:spcAft>
                <a:spcPts val="600"/>
              </a:spcAft>
            </a:pPr>
            <a:r>
              <a:rPr lang="en-US" dirty="0" smtClean="0">
                <a:cs typeface="Arial" panose="020B0604020202020204" pitchFamily="34" charset="0"/>
              </a:rPr>
              <a:t>Certifications and credentialing</a:t>
            </a:r>
            <a:endParaRPr lang="en-US" dirty="0">
              <a:cs typeface="Arial" panose="020B0604020202020204" pitchFamily="34" charset="0"/>
            </a:endParaRPr>
          </a:p>
          <a:p>
            <a:pPr marL="685800" indent="-571500">
              <a:spcBef>
                <a:spcPts val="0"/>
              </a:spcBef>
              <a:buFont typeface="Wingdings" panose="05000000000000000000" pitchFamily="2" charset="2"/>
              <a:buChar char="ü"/>
            </a:pPr>
            <a:endParaRPr lang="en-US" sz="2400" dirty="0">
              <a:solidFill>
                <a:schemeClr val="tx1"/>
              </a:solidFill>
              <a:cs typeface="Arial" panose="020B0604020202020204" pitchFamily="34" charset="0"/>
            </a:endParaRPr>
          </a:p>
        </p:txBody>
      </p:sp>
      <p:pic>
        <p:nvPicPr>
          <p:cNvPr id="5" name="Picture 2" descr="G:\_GENERAL\Communications\LOGOS\2016 Logos and Templates\ANF Logo FINAL_Full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172200"/>
            <a:ext cx="2072640" cy="4695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10400" y="6260068"/>
            <a:ext cx="2133600" cy="369332"/>
          </a:xfrm>
          <a:prstGeom prst="rect">
            <a:avLst/>
          </a:prstGeom>
          <a:noFill/>
        </p:spPr>
        <p:txBody>
          <a:bodyPr wrap="square" rtlCol="0">
            <a:spAutoFit/>
          </a:bodyPr>
          <a:lstStyle/>
          <a:p>
            <a:r>
              <a:rPr lang="en-US" i="1" dirty="0" smtClean="0"/>
              <a:t>Your logo here</a:t>
            </a:r>
            <a:endParaRPr lang="en-US" i="1" dirty="0"/>
          </a:p>
        </p:txBody>
      </p:sp>
    </p:spTree>
    <p:extLst>
      <p:ext uri="{BB962C8B-B14F-4D97-AF65-F5344CB8AC3E}">
        <p14:creationId xmlns:p14="http://schemas.microsoft.com/office/powerpoint/2010/main" val="1061198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Nurses on boards and [your organization]</a:t>
            </a:r>
            <a:endParaRPr lang="en-US" dirty="0"/>
          </a:p>
        </p:txBody>
      </p:sp>
      <p:sp>
        <p:nvSpPr>
          <p:cNvPr id="3" name="Content Placeholder 2"/>
          <p:cNvSpPr>
            <a:spLocks noGrp="1"/>
          </p:cNvSpPr>
          <p:nvPr>
            <p:ph idx="1"/>
          </p:nvPr>
        </p:nvSpPr>
        <p:spPr/>
        <p:txBody>
          <a:bodyPr/>
          <a:lstStyle/>
          <a:p>
            <a:r>
              <a:rPr lang="en-US" i="1" dirty="0" smtClean="0"/>
              <a:t>Insert text on your values</a:t>
            </a:r>
          </a:p>
          <a:p>
            <a:r>
              <a:rPr lang="en-US" i="1" dirty="0" smtClean="0"/>
              <a:t>Insert text on your professional programs</a:t>
            </a:r>
          </a:p>
          <a:p>
            <a:r>
              <a:rPr lang="en-US" i="1" dirty="0" smtClean="0"/>
              <a:t>Insert text on your organizations journey towards nursing excellence</a:t>
            </a:r>
            <a:endParaRPr lang="en-US" i="1" dirty="0"/>
          </a:p>
        </p:txBody>
      </p:sp>
      <p:pic>
        <p:nvPicPr>
          <p:cNvPr id="5" name="Picture 2" descr="G:\_GENERAL\Communications\LOGOS\2016 Logos and Templates\ANF Logo FINAL_Ful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159863"/>
            <a:ext cx="2072640" cy="4695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010400" y="6260068"/>
            <a:ext cx="2133600" cy="369332"/>
          </a:xfrm>
          <a:prstGeom prst="rect">
            <a:avLst/>
          </a:prstGeom>
          <a:noFill/>
        </p:spPr>
        <p:txBody>
          <a:bodyPr wrap="square" rtlCol="0">
            <a:spAutoFit/>
          </a:bodyPr>
          <a:lstStyle/>
          <a:p>
            <a:r>
              <a:rPr lang="en-US" i="1" dirty="0" smtClean="0"/>
              <a:t>Your logo here</a:t>
            </a:r>
            <a:endParaRPr lang="en-US" i="1" dirty="0"/>
          </a:p>
        </p:txBody>
      </p:sp>
    </p:spTree>
    <p:extLst>
      <p:ext uri="{BB962C8B-B14F-4D97-AF65-F5344CB8AC3E}">
        <p14:creationId xmlns:p14="http://schemas.microsoft.com/office/powerpoint/2010/main" val="3891922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on board</a:t>
            </a:r>
            <a:endParaRPr lang="en-US" dirty="0"/>
          </a:p>
        </p:txBody>
      </p:sp>
      <p:sp>
        <p:nvSpPr>
          <p:cNvPr id="4" name="Content Placeholder 3"/>
          <p:cNvSpPr txBox="1">
            <a:spLocks/>
          </p:cNvSpPr>
          <p:nvPr/>
        </p:nvSpPr>
        <p:spPr>
          <a:xfrm>
            <a:off x="152400" y="1752600"/>
            <a:ext cx="8991600"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en-US" sz="2800" dirty="0" smtClean="0"/>
              <a:t>Start with YOUR </a:t>
            </a:r>
            <a:r>
              <a:rPr lang="en-US" sz="2800" dirty="0"/>
              <a:t>personal </a:t>
            </a:r>
            <a:r>
              <a:rPr lang="en-US" sz="2800" dirty="0" smtClean="0"/>
              <a:t>passion</a:t>
            </a:r>
            <a:endParaRPr lang="en-US" sz="2800" dirty="0"/>
          </a:p>
          <a:p>
            <a:pPr>
              <a:buFont typeface="+mj-lt"/>
              <a:buAutoNum type="arabicPeriod"/>
            </a:pPr>
            <a:r>
              <a:rPr lang="en-US" sz="2800" dirty="0" smtClean="0"/>
              <a:t>Consider your professional nursing association or other groups</a:t>
            </a:r>
          </a:p>
          <a:p>
            <a:pPr>
              <a:buFont typeface="+mj-lt"/>
              <a:buAutoNum type="arabicPeriod"/>
            </a:pPr>
            <a:r>
              <a:rPr lang="en-US" sz="2800" dirty="0" smtClean="0"/>
              <a:t>Google leadership &amp; volunteer opportunities in their area</a:t>
            </a:r>
          </a:p>
          <a:p>
            <a:pPr>
              <a:buFont typeface="+mj-lt"/>
              <a:buAutoNum type="arabicPeriod"/>
            </a:pPr>
            <a:r>
              <a:rPr lang="en-US" sz="2800" dirty="0" smtClean="0"/>
              <a:t>Express interest </a:t>
            </a:r>
          </a:p>
          <a:p>
            <a:pPr>
              <a:buFont typeface="+mj-lt"/>
              <a:buAutoNum type="arabicPeriod"/>
            </a:pPr>
            <a:r>
              <a:rPr lang="en-US" sz="2800" dirty="0" smtClean="0"/>
              <a:t>Join a committee at work</a:t>
            </a:r>
          </a:p>
          <a:p>
            <a:pPr>
              <a:buFont typeface="+mj-lt"/>
              <a:buAutoNum type="arabicPeriod"/>
            </a:pPr>
            <a:r>
              <a:rPr lang="en-US" sz="2800" dirty="0" smtClean="0"/>
              <a:t>Build you </a:t>
            </a:r>
            <a:r>
              <a:rPr lang="en-US" sz="2800" dirty="0"/>
              <a:t>personal board </a:t>
            </a:r>
            <a:r>
              <a:rPr lang="en-US" sz="2800" dirty="0" smtClean="0"/>
              <a:t>competencies</a:t>
            </a:r>
            <a:endParaRPr lang="en-US" sz="2800" dirty="0"/>
          </a:p>
          <a:p>
            <a:pPr marL="0" indent="0">
              <a:buNone/>
            </a:pPr>
            <a:endParaRPr lang="en-US" sz="2800" dirty="0" smtClean="0"/>
          </a:p>
          <a:p>
            <a:pPr marL="0" indent="0">
              <a:buFont typeface="Arial" panose="020B0604020202020204" pitchFamily="34" charset="0"/>
              <a:buNone/>
            </a:pPr>
            <a:endParaRPr lang="en-US" sz="2000" dirty="0" smtClean="0"/>
          </a:p>
          <a:p>
            <a:pPr marL="234950" indent="-234950">
              <a:buFont typeface="+mj-lt"/>
              <a:buAutoNum type="arabicPeriod"/>
            </a:pPr>
            <a:endParaRPr lang="en-US" sz="2000" dirty="0" smtClean="0"/>
          </a:p>
          <a:p>
            <a:pPr marL="0" indent="0">
              <a:buNone/>
            </a:pPr>
            <a:endParaRPr lang="en-US" sz="2000" dirty="0" smtClean="0"/>
          </a:p>
          <a:p>
            <a:endParaRPr lang="en-US" sz="2000" dirty="0"/>
          </a:p>
        </p:txBody>
      </p:sp>
      <p:pic>
        <p:nvPicPr>
          <p:cNvPr id="5" name="Picture 2" descr="G:\_GENERAL\Communications\LOGOS\2016 Logos and Templates\ANF Logo FINAL_Ful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159863"/>
            <a:ext cx="2072640" cy="4695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10400" y="6260068"/>
            <a:ext cx="2133600" cy="369332"/>
          </a:xfrm>
          <a:prstGeom prst="rect">
            <a:avLst/>
          </a:prstGeom>
          <a:noFill/>
        </p:spPr>
        <p:txBody>
          <a:bodyPr wrap="square" rtlCol="0">
            <a:spAutoFit/>
          </a:bodyPr>
          <a:lstStyle/>
          <a:p>
            <a:r>
              <a:rPr lang="en-US" i="1" dirty="0" smtClean="0"/>
              <a:t>Your logo here</a:t>
            </a:r>
            <a:endParaRPr lang="en-US" i="1" dirty="0"/>
          </a:p>
        </p:txBody>
      </p:sp>
    </p:spTree>
    <p:extLst>
      <p:ext uri="{BB962C8B-B14F-4D97-AF65-F5344CB8AC3E}">
        <p14:creationId xmlns:p14="http://schemas.microsoft.com/office/powerpoint/2010/main" val="1310484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on board</a:t>
            </a:r>
            <a:endParaRPr lang="en-US" dirty="0"/>
          </a:p>
        </p:txBody>
      </p:sp>
      <p:sp>
        <p:nvSpPr>
          <p:cNvPr id="4" name="Content Placeholder 3"/>
          <p:cNvSpPr txBox="1">
            <a:spLocks/>
          </p:cNvSpPr>
          <p:nvPr/>
        </p:nvSpPr>
        <p:spPr>
          <a:xfrm>
            <a:off x="152400" y="1752600"/>
            <a:ext cx="8991600"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t>7. Develop a Board/Volunteer Resume</a:t>
            </a:r>
          </a:p>
          <a:p>
            <a:pPr marL="0" indent="0">
              <a:buNone/>
            </a:pPr>
            <a:r>
              <a:rPr lang="en-US" sz="2800" dirty="0" smtClean="0"/>
              <a:t>8. Don’t let your calendar dissuade you</a:t>
            </a:r>
          </a:p>
          <a:p>
            <a:pPr marL="0" indent="0">
              <a:buNone/>
            </a:pPr>
            <a:r>
              <a:rPr lang="en-US" sz="2800" dirty="0" smtClean="0"/>
              <a:t>9. You don’t have to be wealthy to be a board member</a:t>
            </a:r>
          </a:p>
          <a:p>
            <a:pPr marL="0" indent="0">
              <a:buNone/>
            </a:pPr>
            <a:r>
              <a:rPr lang="en-US" sz="2800" dirty="0" smtClean="0"/>
              <a:t>10. Use the Getting on Board as a resource</a:t>
            </a:r>
          </a:p>
          <a:p>
            <a:pPr marL="0" indent="0">
              <a:buNone/>
            </a:pPr>
            <a:r>
              <a:rPr lang="en-US" sz="2800" dirty="0" smtClean="0"/>
              <a:t>11. Sign up at </a:t>
            </a:r>
            <a:r>
              <a:rPr lang="en-US" sz="2800" dirty="0" smtClean="0">
                <a:hlinkClick r:id="rId3"/>
              </a:rPr>
              <a:t>www.nursesonboardscoalition.org</a:t>
            </a:r>
            <a:endParaRPr lang="en-US" sz="2800" dirty="0" smtClean="0"/>
          </a:p>
          <a:p>
            <a:pPr>
              <a:buFont typeface="+mj-lt"/>
              <a:buAutoNum type="arabicPeriod"/>
            </a:pPr>
            <a:endParaRPr lang="en-US" sz="2800" dirty="0" smtClean="0"/>
          </a:p>
          <a:p>
            <a:pPr marL="0" indent="0">
              <a:buFont typeface="Arial" panose="020B0604020202020204" pitchFamily="34" charset="0"/>
              <a:buNone/>
            </a:pPr>
            <a:endParaRPr lang="en-US" sz="2000" dirty="0" smtClean="0"/>
          </a:p>
          <a:p>
            <a:pPr marL="234950" indent="-234950">
              <a:buFont typeface="+mj-lt"/>
              <a:buAutoNum type="arabicPeriod"/>
            </a:pPr>
            <a:endParaRPr lang="en-US" sz="2000" dirty="0" smtClean="0"/>
          </a:p>
          <a:p>
            <a:pPr marL="0" indent="0">
              <a:buNone/>
            </a:pPr>
            <a:endParaRPr lang="en-US" sz="2000" dirty="0" smtClean="0"/>
          </a:p>
          <a:p>
            <a:endParaRPr lang="en-US" sz="2000" dirty="0"/>
          </a:p>
        </p:txBody>
      </p:sp>
      <p:pic>
        <p:nvPicPr>
          <p:cNvPr id="5" name="Picture 2" descr="G:\_GENERAL\Communications\LOGOS\2016 Logos and Templates\ANF Logo FINAL_Full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159863"/>
            <a:ext cx="2072640" cy="4695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10400" y="6260068"/>
            <a:ext cx="2133600" cy="369332"/>
          </a:xfrm>
          <a:prstGeom prst="rect">
            <a:avLst/>
          </a:prstGeom>
          <a:noFill/>
        </p:spPr>
        <p:txBody>
          <a:bodyPr wrap="square" rtlCol="0">
            <a:spAutoFit/>
          </a:bodyPr>
          <a:lstStyle/>
          <a:p>
            <a:r>
              <a:rPr lang="en-US" i="1" dirty="0" smtClean="0"/>
              <a:t>Your logo here</a:t>
            </a:r>
            <a:endParaRPr lang="en-US" i="1" dirty="0"/>
          </a:p>
        </p:txBody>
      </p:sp>
    </p:spTree>
    <p:extLst>
      <p:ext uri="{BB962C8B-B14F-4D97-AF65-F5344CB8AC3E}">
        <p14:creationId xmlns:p14="http://schemas.microsoft.com/office/powerpoint/2010/main" val="2062398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1443</TotalTime>
  <Words>1721</Words>
  <Application>Microsoft Office PowerPoint</Application>
  <PresentationFormat>On-screen Show (4:3)</PresentationFormat>
  <Paragraphs>144</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Health beyond healthcare</vt:lpstr>
      <vt:lpstr>PowerPoint Presentation</vt:lpstr>
      <vt:lpstr>Why this matters</vt:lpstr>
      <vt:lpstr>Our nurses possess a special set of skills</vt:lpstr>
      <vt:lpstr> What’s In it for YOU?</vt:lpstr>
      <vt:lpstr>Nurses on boards and [your organization]</vt:lpstr>
      <vt:lpstr>Getting on board</vt:lpstr>
      <vt:lpstr>Getting on board</vt:lpstr>
    </vt:vector>
  </TitlesOfParts>
  <Company>American Nurses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Nordberg</dc:creator>
  <cp:lastModifiedBy>Allison Nordberg</cp:lastModifiedBy>
  <cp:revision>62</cp:revision>
  <dcterms:created xsi:type="dcterms:W3CDTF">2018-01-12T21:49:42Z</dcterms:created>
  <dcterms:modified xsi:type="dcterms:W3CDTF">2018-03-01T20:36:39Z</dcterms:modified>
</cp:coreProperties>
</file>